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tableStyles" Target="tableStyles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en-US" lang="en-IN">
                <a:solidFill>
                  <a:srgbClr val="02A5E3"/>
                </a:solidFill>
              </a:rPr>
              <a:t>ফোর্ট উইলিয়াম</a:t>
            </a:r>
            <a:r>
              <a:rPr altLang="en-US" lang="en-US">
                <a:solidFill>
                  <a:srgbClr val="02A5E3"/>
                </a:solidFill>
              </a:rPr>
              <a:t> কলেজ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1667" lnSpcReduction="20000"/>
          </a:bodyPr>
          <a:p>
            <a:r>
              <a:rPr altLang="en-US" sz="5400" lang="en-US"/>
              <a:t>Presented</a:t>
            </a:r>
            <a:r>
              <a:rPr altLang="en-US" sz="5400" lang="en-US"/>
              <a:t> for</a:t>
            </a:r>
            <a:r>
              <a:rPr altLang="en-US" sz="5400" lang="en-US"/>
              <a:t> </a:t>
            </a:r>
            <a:r>
              <a:rPr altLang="en-US" sz="5400" lang="en-US"/>
              <a:t>2</a:t>
            </a:r>
            <a:r>
              <a:rPr altLang="en-US" sz="5400" lang="en-US"/>
              <a:t>n</a:t>
            </a:r>
            <a:r>
              <a:rPr altLang="en-US" sz="5400" lang="en-US"/>
              <a:t>d</a:t>
            </a:r>
            <a:r>
              <a:rPr altLang="en-US" sz="5400" lang="en-US"/>
              <a:t> </a:t>
            </a:r>
            <a:r>
              <a:rPr altLang="en-US" sz="5400" lang="en-US"/>
              <a:t>S</a:t>
            </a:r>
            <a:r>
              <a:rPr altLang="en-US" sz="5400" lang="en-US"/>
              <a:t>e</a:t>
            </a:r>
            <a:r>
              <a:rPr altLang="en-US" sz="5400" lang="en-US"/>
              <a:t>m</a:t>
            </a:r>
            <a:r>
              <a:rPr altLang="en-US" sz="5400" lang="en-US"/>
              <a:t> </a:t>
            </a:r>
            <a:r>
              <a:rPr altLang="en-US" sz="5400" lang="en-US"/>
              <a:t>B</a:t>
            </a:r>
            <a:r>
              <a:rPr altLang="en-US" sz="5400" lang="en-US"/>
              <a:t>N</a:t>
            </a:r>
            <a:r>
              <a:rPr altLang="en-US" sz="5400" lang="en-US"/>
              <a:t>G</a:t>
            </a:r>
            <a:r>
              <a:rPr altLang="en-US" sz="5400" lang="en-US"/>
              <a:t>H</a:t>
            </a:r>
            <a:r>
              <a:rPr altLang="en-US" sz="5400" lang="en-US"/>
              <a:t>-</a:t>
            </a:r>
            <a:r>
              <a:rPr altLang="en-US" sz="5400" lang="en-US"/>
              <a:t>G</a:t>
            </a:r>
            <a:r>
              <a:rPr altLang="en-US" sz="5400" lang="en-US"/>
              <a:t>E</a:t>
            </a:r>
            <a:r>
              <a:rPr altLang="en-US" sz="5400" lang="en-US"/>
              <a:t>-</a:t>
            </a:r>
            <a:r>
              <a:rPr altLang="en-US" sz="5400" lang="en-US"/>
              <a:t>T</a:t>
            </a:r>
            <a:r>
              <a:rPr altLang="en-US" sz="5400" lang="en-US"/>
              <a:t>-2</a:t>
            </a:r>
            <a:r>
              <a:rPr altLang="en-US" sz="5400" lang="en-US"/>
              <a:t> </a:t>
            </a:r>
            <a:r>
              <a:rPr altLang="en-US" sz="5400" lang="en-US"/>
              <a:t>&amp;</a:t>
            </a:r>
            <a:r>
              <a:rPr altLang="en-US" sz="5400" lang="en-US"/>
              <a:t> </a:t>
            </a:r>
            <a:r>
              <a:rPr altLang="en-US" sz="5400" lang="en-US"/>
              <a:t>BNGG-CC-T-2</a:t>
            </a:r>
            <a:endParaRPr altLang="zh-CN" lang="en-US"/>
          </a:p>
          <a:p>
            <a:r>
              <a:rPr altLang="en-US" sz="5400" lang="en-US"/>
              <a:t>Presented</a:t>
            </a:r>
            <a:r>
              <a:rPr altLang="en-US" sz="5400" lang="en-US"/>
              <a:t> by</a:t>
            </a:r>
            <a:r>
              <a:rPr altLang="en-US" sz="5400" lang="en-US"/>
              <a:t> Dr</a:t>
            </a:r>
            <a:r>
              <a:rPr altLang="en-US" sz="5400" lang="en-US"/>
              <a:t>.</a:t>
            </a:r>
            <a:r>
              <a:rPr altLang="en-US" sz="5400" lang="en-US"/>
              <a:t> Chanchal Manda</a:t>
            </a:r>
            <a:r>
              <a:rPr altLang="en-US" sz="5400" lang="en-US"/>
              <a:t>l</a:t>
            </a:r>
            <a:r>
              <a:rPr altLang="en-US" sz="5400" lang="en-US"/>
              <a:t> </a:t>
            </a:r>
            <a:endParaRPr altLang="zh-CN" lang="en-US"/>
          </a:p>
          <a:p>
            <a:r>
              <a:rPr altLang="en-US" sz="5400" lang="en-US"/>
              <a:t>Assistant</a:t>
            </a:r>
            <a:r>
              <a:rPr altLang="en-US" sz="5400" lang="en-US"/>
              <a:t> </a:t>
            </a:r>
            <a:r>
              <a:rPr altLang="en-US" sz="5400" lang="en-US"/>
              <a:t>Professor</a:t>
            </a:r>
            <a:r>
              <a:rPr altLang="en-US" sz="5400" lang="en-US"/>
              <a:t> in</a:t>
            </a:r>
            <a:r>
              <a:rPr altLang="en-US" sz="5400" lang="en-US"/>
              <a:t> Bengali</a:t>
            </a:r>
            <a:endParaRPr altLang="zh-CN" lang="en-US"/>
          </a:p>
          <a:p>
            <a:r>
              <a:rPr altLang="en-US" sz="5400" lang="en-US"/>
              <a:t>A</a:t>
            </a:r>
            <a:r>
              <a:rPr altLang="en-US" sz="5400" lang="en-US"/>
              <a:t>s</a:t>
            </a:r>
            <a:r>
              <a:rPr altLang="en-US" sz="5400" lang="en-US"/>
              <a:t>a</a:t>
            </a:r>
            <a:r>
              <a:rPr altLang="en-US" sz="5400" lang="en-US"/>
              <a:t>n</a:t>
            </a:r>
            <a:r>
              <a:rPr altLang="en-US" sz="5400" lang="en-US"/>
              <a:t>nagar</a:t>
            </a:r>
            <a:r>
              <a:rPr altLang="en-US" sz="5400" lang="en-US"/>
              <a:t> MMT</a:t>
            </a:r>
            <a:r>
              <a:rPr altLang="en-US" sz="5400" lang="en-US"/>
              <a:t> College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রাজীব</a:t>
            </a:r>
            <a:r>
              <a:rPr altLang="en-US" sz="6000" lang="en-US">
                <a:solidFill>
                  <a:srgbClr val="BF0000"/>
                </a:solidFill>
              </a:rPr>
              <a:t> লোচন</a:t>
            </a:r>
            <a:r>
              <a:rPr altLang="en-US" sz="6000" lang="en-US">
                <a:solidFill>
                  <a:srgbClr val="BF0000"/>
                </a:solidFill>
              </a:rPr>
              <a:t> মুখোপাধ্যায়</a:t>
            </a:r>
            <a:endParaRPr lang="en-IN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altLang="en-US" sz="4400" lang="en-IN"/>
              <a:t>ফোর্ট উইলিয়াম</a:t>
            </a:r>
            <a:r>
              <a:rPr altLang="en-US" sz="4400" lang="en-US"/>
              <a:t> কলেজের</a:t>
            </a:r>
            <a:r>
              <a:rPr altLang="en-US" sz="4400" lang="en-US"/>
              <a:t> পণ্ডিত</a:t>
            </a:r>
            <a:r>
              <a:rPr altLang="en-US" sz="4400" lang="en-US"/>
              <a:t> </a:t>
            </a:r>
            <a:r>
              <a:rPr altLang="en-US" sz="4400" lang="en-IN"/>
              <a:t>রাজীব </a:t>
            </a:r>
            <a:r>
              <a:rPr altLang="en-US" sz="4400" lang="en-US"/>
              <a:t> মুখোপাধ্যায়ের</a:t>
            </a:r>
            <a:r>
              <a:rPr altLang="en-US" sz="4400" lang="en-US"/>
              <a:t> সঙ্গে</a:t>
            </a:r>
            <a:r>
              <a:rPr altLang="en-US" sz="4400" lang="en-US"/>
              <a:t> নদীয়ার</a:t>
            </a:r>
            <a:r>
              <a:rPr altLang="en-US" sz="4400" lang="en-US"/>
              <a:t> রাজা</a:t>
            </a:r>
            <a:r>
              <a:rPr altLang="en-US" sz="4400" lang="en-US"/>
              <a:t> কৃষ্ণচন্দ্রের</a:t>
            </a:r>
            <a:r>
              <a:rPr altLang="en-US" sz="4400" lang="en-US"/>
              <a:t> সম্পর্ক</a:t>
            </a:r>
            <a:r>
              <a:rPr altLang="en-US" sz="4400" lang="en-US"/>
              <a:t> ছিল</a:t>
            </a:r>
            <a:r>
              <a:rPr altLang="en-US" sz="4400" lang="en-US"/>
              <a:t> বলা</a:t>
            </a:r>
            <a:r>
              <a:rPr altLang="en-US" sz="4400" lang="en-US"/>
              <a:t> হয়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তাঁর লেখা</a:t>
            </a:r>
            <a:r>
              <a:rPr altLang="en-US" sz="4400" lang="en-US"/>
              <a:t> গ্রন্থটির নাম</a:t>
            </a:r>
            <a:r>
              <a:rPr altLang="en-US" sz="4400" lang="en-US"/>
              <a:t>-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IN"/>
              <a:t>মহারাজা</a:t>
            </a:r>
            <a:r>
              <a:rPr altLang="en-US" sz="4400" lang="en-US"/>
              <a:t> কৃষ্ণচন্দ্র</a:t>
            </a:r>
            <a:r>
              <a:rPr altLang="en-US" sz="4400" lang="en-US"/>
              <a:t> রায়</a:t>
            </a:r>
            <a:r>
              <a:rPr altLang="en-US" sz="4400" lang="en-IN"/>
              <a:t>স</a:t>
            </a:r>
            <a:r>
              <a:rPr altLang="en-US" sz="4400" lang="en-IN"/>
              <a:t>্য</a:t>
            </a:r>
            <a:r>
              <a:rPr altLang="en-US" sz="4400" lang="en-US"/>
              <a:t> চরিত্র</a:t>
            </a:r>
            <a:r>
              <a:rPr altLang="en-US" sz="4400" lang="en-US"/>
              <a:t>'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৫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ভাষার</a:t>
            </a:r>
            <a:r>
              <a:rPr altLang="en-US" sz="4400" lang="en-US"/>
              <a:t> দিক</a:t>
            </a:r>
            <a:r>
              <a:rPr altLang="en-US" sz="4400" lang="en-US"/>
              <a:t> থেকে</a:t>
            </a:r>
            <a:r>
              <a:rPr altLang="en-US" sz="4400" lang="en-US"/>
              <a:t> এই</a:t>
            </a:r>
            <a:r>
              <a:rPr altLang="en-US" sz="4400" lang="en-US"/>
              <a:t> গ্রন্থটি</a:t>
            </a:r>
            <a:r>
              <a:rPr altLang="en-US" sz="4400" lang="en-IN"/>
              <a:t>ত</a:t>
            </a:r>
            <a:r>
              <a:rPr altLang="en-US" sz="4400" lang="en-IN"/>
              <a:t>ে</a:t>
            </a:r>
            <a:r>
              <a:rPr altLang="en-US" sz="4400" lang="en-US"/>
              <a:t> </a:t>
            </a:r>
            <a:r>
              <a:rPr altLang="en-US" sz="4400" lang="en-IN"/>
              <a:t>যুগের</a:t>
            </a:r>
            <a:r>
              <a:rPr altLang="en-US" sz="4400" lang="en-US"/>
              <a:t> অন্যান্য</a:t>
            </a:r>
            <a:r>
              <a:rPr altLang="en-US" sz="4400" lang="en-US"/>
              <a:t> বই</a:t>
            </a:r>
            <a:r>
              <a:rPr altLang="en-US" sz="4400" lang="en-IN"/>
              <a:t>য়</a:t>
            </a:r>
            <a:r>
              <a:rPr altLang="en-US" sz="4400" lang="en-IN"/>
              <a:t>ে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তুলনায়</a:t>
            </a:r>
            <a:r>
              <a:rPr altLang="en-US" sz="4400" lang="en-US"/>
              <a:t> বেশ</a:t>
            </a:r>
            <a:r>
              <a:rPr altLang="en-US" sz="4400" lang="en-US"/>
              <a:t> স্বচ্ছতা</a:t>
            </a:r>
            <a:r>
              <a:rPr altLang="en-US" sz="4400" lang="en-US"/>
              <a:t> রয়েছে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চণ্ডীচরণ</a:t>
            </a:r>
            <a:r>
              <a:rPr altLang="en-US" sz="6000" lang="en-US">
                <a:solidFill>
                  <a:srgbClr val="BF0000"/>
                </a:solidFill>
              </a:rPr>
              <a:t> মুন</a:t>
            </a:r>
            <a:r>
              <a:rPr altLang="en-US" sz="6000" lang="en-IN">
                <a:solidFill>
                  <a:srgbClr val="BF0000"/>
                </a:solidFill>
              </a:rPr>
              <a:t>্</a:t>
            </a:r>
            <a:r>
              <a:rPr altLang="en-US" sz="6000" lang="en-IN">
                <a:solidFill>
                  <a:srgbClr val="BF0000"/>
                </a:solidFill>
              </a:rPr>
              <a:t>স</a:t>
            </a:r>
            <a:r>
              <a:rPr altLang="en-US" sz="6000" lang="en-IN">
                <a:solidFill>
                  <a:srgbClr val="BF0000"/>
                </a:solidFill>
              </a:rPr>
              <a:t>ী</a:t>
            </a:r>
            <a:endParaRPr lang="en-IN"/>
          </a:p>
        </p:txBody>
      </p:sp>
      <p:sp>
        <p:nvSpPr>
          <p:cNvPr id="1048666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altLang="en-US" sz="4400" lang="en-IN"/>
              <a:t>চণ্ডীচরণ</a:t>
            </a:r>
            <a:r>
              <a:rPr altLang="en-US" sz="4400" lang="en-US"/>
              <a:t> মুন</a:t>
            </a:r>
            <a:r>
              <a:rPr altLang="en-US" sz="4400" lang="en-IN"/>
              <a:t>্</a:t>
            </a:r>
            <a:r>
              <a:rPr altLang="en-US" sz="4400" lang="en-IN"/>
              <a:t>স</a:t>
            </a:r>
            <a:r>
              <a:rPr altLang="en-US" sz="4400" lang="en-IN"/>
              <a:t>ী</a:t>
            </a:r>
            <a:r>
              <a:rPr altLang="en-US" sz="4400" lang="en-US"/>
              <a:t> ফারসি তোতা</a:t>
            </a:r>
            <a:r>
              <a:rPr altLang="en-US" sz="4400" lang="en-US"/>
              <a:t> কাহিনীর</a:t>
            </a:r>
            <a:r>
              <a:rPr altLang="en-US" sz="4400" lang="en-US"/>
              <a:t> হিন্দুস্থানী</a:t>
            </a:r>
            <a:r>
              <a:rPr altLang="en-US" sz="4400" lang="en-US"/>
              <a:t> অনুবাদ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তোতা</a:t>
            </a:r>
            <a:r>
              <a:rPr altLang="en-US" sz="4400" lang="en-US"/>
              <a:t> কহান</a:t>
            </a:r>
            <a:r>
              <a:rPr altLang="en-US" sz="4400" lang="en-IN"/>
              <a:t>ী</a:t>
            </a:r>
            <a:r>
              <a:rPr altLang="en-US" sz="4400" lang="en-US"/>
              <a:t>'</a:t>
            </a:r>
            <a:r>
              <a:rPr altLang="en-US" sz="4400" lang="en-US"/>
              <a:t> অবলম্বনে</a:t>
            </a:r>
            <a:r>
              <a:rPr altLang="en-US" sz="4400" lang="en-US"/>
              <a:t> </a:t>
            </a:r>
            <a:r>
              <a:rPr altLang="en-US" sz="4400" lang="en-IN"/>
              <a:t>লিখলেন</a:t>
            </a:r>
            <a:r>
              <a:rPr altLang="en-US" sz="4400" lang="en-US"/>
              <a:t> অনুবাদগ্রন্থ</a:t>
            </a:r>
            <a:r>
              <a:rPr altLang="en-US" sz="4400" lang="en-US"/>
              <a:t>'</a:t>
            </a:r>
            <a:r>
              <a:rPr altLang="en-US" sz="4400" lang="en-US"/>
              <a:t>তোতা ইতিহাস</a:t>
            </a:r>
            <a:r>
              <a:rPr altLang="en-US" sz="4400" lang="en-US"/>
              <a:t>'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৫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গ্রন্থটিতে</a:t>
            </a:r>
            <a:r>
              <a:rPr altLang="en-US" sz="4400" lang="en-US"/>
              <a:t> </a:t>
            </a:r>
            <a:r>
              <a:rPr altLang="en-US" sz="4400" lang="en-IN"/>
              <a:t>৩</a:t>
            </a:r>
            <a:r>
              <a:rPr altLang="en-US" sz="4400" lang="en-IN"/>
              <a:t>৫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কাহিনী</a:t>
            </a:r>
            <a:r>
              <a:rPr altLang="en-US" sz="4400" lang="en-US"/>
              <a:t> আছে</a:t>
            </a:r>
            <a:r>
              <a:rPr altLang="en-US" sz="4400" lang="en-IN"/>
              <a:t>।</a:t>
            </a:r>
            <a:r>
              <a:rPr altLang="en-US" sz="4400" lang="en-US"/>
              <a:t> গ্রন্থটির</a:t>
            </a:r>
            <a:r>
              <a:rPr altLang="en-US" sz="4400" lang="en-US"/>
              <a:t> ভাষা</a:t>
            </a:r>
            <a:r>
              <a:rPr altLang="en-US" sz="4400" lang="en-US"/>
              <a:t> </a:t>
            </a:r>
            <a:r>
              <a:rPr altLang="en-US" sz="4400" lang="en-IN"/>
              <a:t>ত</a:t>
            </a:r>
            <a:r>
              <a:rPr altLang="en-US" sz="4400" lang="en-IN"/>
              <a:t>ে</a:t>
            </a:r>
            <a:r>
              <a:rPr altLang="en-US" sz="4400" lang="en-US"/>
              <a:t>মন</a:t>
            </a:r>
            <a:r>
              <a:rPr altLang="en-US" sz="4400" lang="en-US"/>
              <a:t> কঠিন</a:t>
            </a:r>
            <a:r>
              <a:rPr altLang="en-US" sz="4400" lang="en-US"/>
              <a:t> ও</a:t>
            </a:r>
            <a:r>
              <a:rPr altLang="en-US" sz="4400" lang="en-US"/>
              <a:t> দুর্বোধ্য</a:t>
            </a:r>
            <a:r>
              <a:rPr altLang="en-US" sz="4400" lang="en-US"/>
              <a:t> নয়</a:t>
            </a:r>
            <a:r>
              <a:rPr altLang="en-US" sz="4400" lang="en-US"/>
              <a:t> </a:t>
            </a:r>
            <a:r>
              <a:rPr altLang="en-US" sz="4400" lang="en-IN"/>
              <a:t>।</a:t>
            </a:r>
            <a:r>
              <a:rPr altLang="en-US" sz="4400" lang="en-US"/>
              <a:t> যেমন</a:t>
            </a:r>
            <a:r>
              <a:rPr altLang="en-US" sz="4400" lang="en-US"/>
              <a:t>-</a:t>
            </a:r>
            <a:r>
              <a:rPr altLang="en-US" sz="4400" lang="en-US"/>
              <a:t>"</a:t>
            </a:r>
            <a:r>
              <a:rPr altLang="en-US" sz="4400" lang="en-IN"/>
              <a:t>বলক নামে এক শহরে চারজন বন্ধু ধনবান ছিল তাহাদের অত্যন্ত প্রীতি ছিল</a:t>
            </a:r>
            <a:r>
              <a:rPr altLang="en-US" sz="4400" lang="en-IN"/>
              <a:t>।</a:t>
            </a:r>
            <a:r>
              <a:rPr altLang="en-US" sz="4400" lang="en-US"/>
              <a:t>"</a:t>
            </a:r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রামকিশোর</a:t>
            </a:r>
            <a:r>
              <a:rPr altLang="en-US" sz="6000" lang="en-US">
                <a:solidFill>
                  <a:srgbClr val="BF0000"/>
                </a:solidFill>
              </a:rPr>
              <a:t> তর্কচূড়ামণি</a:t>
            </a:r>
            <a:endParaRPr lang="en-IN"/>
          </a:p>
        </p:txBody>
      </p:sp>
      <p:sp>
        <p:nvSpPr>
          <p:cNvPr id="104866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sz="4400" lang="en-IN"/>
              <a:t>রাম</a:t>
            </a:r>
            <a:r>
              <a:rPr altLang="en-US" sz="4400" lang="en-IN"/>
              <a:t>ক</a:t>
            </a:r>
            <a:r>
              <a:rPr altLang="en-US" sz="4400" lang="en-IN"/>
              <a:t>ি</a:t>
            </a:r>
            <a:r>
              <a:rPr altLang="en-US" sz="4400" lang="en-IN"/>
              <a:t>শ</a:t>
            </a:r>
            <a:r>
              <a:rPr altLang="en-US" sz="4400" lang="en-IN"/>
              <a:t>ো</a:t>
            </a:r>
            <a:r>
              <a:rPr altLang="en-US" sz="4400" lang="en-IN"/>
              <a:t>র</a:t>
            </a:r>
            <a:r>
              <a:rPr altLang="en-US" sz="4400" lang="en-US"/>
              <a:t> তর্কচূড়ামণি</a:t>
            </a:r>
            <a:r>
              <a:rPr altLang="en-US" sz="4400" lang="en-IN"/>
              <a:t>র</a:t>
            </a:r>
            <a:r>
              <a:rPr altLang="en-US" sz="4400" lang="en-US"/>
              <a:t> লেখা</a:t>
            </a:r>
            <a:r>
              <a:rPr altLang="en-US" sz="4400" lang="en-US"/>
              <a:t> গ্রন্থটির</a:t>
            </a:r>
            <a:r>
              <a:rPr altLang="en-US" sz="4400" lang="en-US"/>
              <a:t> নাম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হিতোপদেশ</a:t>
            </a:r>
            <a:r>
              <a:rPr altLang="en-US" sz="4400" lang="en-US"/>
              <a:t>'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৮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যদিও</a:t>
            </a:r>
            <a:r>
              <a:rPr altLang="en-US" sz="4400" lang="en-US"/>
              <a:t> গ্রন্থটি</a:t>
            </a:r>
            <a:r>
              <a:rPr altLang="en-US" sz="4400" lang="en-US"/>
              <a:t> পাওয়া</a:t>
            </a:r>
            <a:r>
              <a:rPr altLang="en-US" sz="4400" lang="en-US"/>
              <a:t> যায়নি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হরপ্রসাদ</a:t>
            </a:r>
            <a:r>
              <a:rPr altLang="en-US" sz="6000" lang="en-US">
                <a:solidFill>
                  <a:srgbClr val="BF0000"/>
                </a:solidFill>
              </a:rPr>
              <a:t> রায়</a:t>
            </a:r>
            <a:endParaRPr lang="en-IN"/>
          </a:p>
        </p:txBody>
      </p:sp>
      <p:sp>
        <p:nvSpPr>
          <p:cNvPr id="104867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sz="4400" lang="en-IN"/>
              <a:t>হরপ্রসাদ</a:t>
            </a:r>
            <a:r>
              <a:rPr altLang="en-US" sz="4400" lang="en-US"/>
              <a:t> রায়ের</a:t>
            </a:r>
            <a:r>
              <a:rPr altLang="en-US" sz="4400" lang="en-US"/>
              <a:t> লেখা</a:t>
            </a:r>
            <a:r>
              <a:rPr altLang="en-US" sz="4400" lang="en-US"/>
              <a:t> </a:t>
            </a:r>
            <a:r>
              <a:rPr altLang="en-US" sz="4400" lang="en-US"/>
              <a:t>গ্রন্থটির</a:t>
            </a:r>
            <a:r>
              <a:rPr altLang="en-US" sz="4400" lang="en-US"/>
              <a:t> নাম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পুরু</a:t>
            </a:r>
            <a:r>
              <a:rPr altLang="en-US" sz="4400" lang="en-IN"/>
              <a:t>ষ</a:t>
            </a:r>
            <a:r>
              <a:rPr altLang="en-US" sz="4400" lang="en-US"/>
              <a:t> </a:t>
            </a:r>
            <a:r>
              <a:rPr altLang="en-US" sz="4400" lang="en-US"/>
              <a:t>পরীক্ষা</a:t>
            </a:r>
            <a:r>
              <a:rPr altLang="en-US" sz="4400" lang="en-US"/>
              <a:t>'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১</a:t>
            </a:r>
            <a:r>
              <a:rPr altLang="en-US" sz="4400" lang="en-IN"/>
              <a:t>৫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কবি</a:t>
            </a:r>
            <a:r>
              <a:rPr altLang="en-US" sz="4400" lang="en-US"/>
              <a:t> বিদ্যাপতির</a:t>
            </a:r>
            <a:r>
              <a:rPr altLang="en-US" sz="4400" lang="en-US"/>
              <a:t> লেখা</a:t>
            </a:r>
            <a:r>
              <a:rPr altLang="en-US" sz="4400" lang="en-US"/>
              <a:t> সংস্কৃত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পুরুষ</a:t>
            </a:r>
            <a:r>
              <a:rPr altLang="en-US" sz="4400" lang="en-US"/>
              <a:t> পরীক্ষা</a:t>
            </a:r>
            <a:r>
              <a:rPr altLang="en-US" sz="4400" lang="en-US"/>
              <a:t>'</a:t>
            </a:r>
            <a:r>
              <a:rPr altLang="en-US" sz="4400" lang="en-US"/>
              <a:t> গ্রন্থের</a:t>
            </a:r>
            <a:r>
              <a:rPr altLang="en-US" sz="4400" lang="en-US"/>
              <a:t> অনুবাদ</a:t>
            </a:r>
            <a:r>
              <a:rPr altLang="en-US" sz="4400" lang="en-IN"/>
              <a:t>।</a:t>
            </a:r>
            <a:r>
              <a:rPr altLang="en-US" sz="4400" lang="en-US"/>
              <a:t> গ্রন্থটিতে</a:t>
            </a:r>
            <a:r>
              <a:rPr altLang="en-US" sz="4400" lang="en-US"/>
              <a:t> </a:t>
            </a:r>
            <a:r>
              <a:rPr altLang="en-US" sz="4400" lang="en-IN"/>
              <a:t>৪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পরিচ্ছেদ</a:t>
            </a:r>
            <a:r>
              <a:rPr altLang="en-US" sz="4400" lang="en-IN"/>
              <a:t>ে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৫</a:t>
            </a:r>
            <a:r>
              <a:rPr altLang="en-US" sz="4400" lang="en-IN"/>
              <a:t>২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গল্প</a:t>
            </a:r>
            <a:r>
              <a:rPr altLang="en-US" sz="4400" lang="en-US"/>
              <a:t> </a:t>
            </a:r>
            <a:r>
              <a:rPr altLang="en-US" sz="4400" lang="en-IN"/>
              <a:t>আ</a:t>
            </a:r>
            <a:r>
              <a:rPr altLang="en-US" sz="4400" lang="en-IN"/>
              <a:t>ছ</a:t>
            </a:r>
            <a:r>
              <a:rPr altLang="en-US" sz="4400" lang="en-IN"/>
              <a:t>ে</a:t>
            </a:r>
            <a:r>
              <a:rPr altLang="en-US" sz="4400" lang="en-IN"/>
              <a:t>।</a:t>
            </a:r>
            <a:r>
              <a:rPr altLang="en-US" sz="4400" lang="en-IN"/>
              <a:t>৪</a:t>
            </a:r>
            <a:r>
              <a:rPr altLang="en-US" sz="4400" lang="en-IN"/>
              <a:t>৪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গল্প</a:t>
            </a:r>
            <a:r>
              <a:rPr altLang="en-US" sz="4400" lang="en-US"/>
              <a:t> পুরুষের</a:t>
            </a:r>
            <a:r>
              <a:rPr altLang="en-US" sz="4400" lang="en-US"/>
              <a:t> বিভিন্ন</a:t>
            </a:r>
            <a:r>
              <a:rPr altLang="en-US" sz="4400" lang="en-US"/>
              <a:t> লক্ষণ</a:t>
            </a:r>
            <a:r>
              <a:rPr altLang="en-US" sz="4400" lang="en-US"/>
              <a:t> নির্দেশক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কাশীনাথ</a:t>
            </a:r>
            <a:r>
              <a:rPr altLang="en-US" sz="6000" lang="en-US">
                <a:solidFill>
                  <a:srgbClr val="BF0000"/>
                </a:solidFill>
              </a:rPr>
              <a:t> তর্কপঞ্চানন</a:t>
            </a:r>
            <a:endParaRPr lang="en-IN"/>
          </a:p>
        </p:txBody>
      </p:sp>
      <p:sp>
        <p:nvSpPr>
          <p:cNvPr id="104867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sz="4400" lang="en-IN"/>
              <a:t>কাশিনাথ তর্কপঞ্চানন</a:t>
            </a:r>
            <a:r>
              <a:rPr altLang="en-US" sz="4400" lang="en-IN"/>
              <a:t>ে</a:t>
            </a:r>
            <a:r>
              <a:rPr altLang="en-US" sz="4400" lang="en-IN"/>
              <a:t>র</a:t>
            </a:r>
            <a:r>
              <a:rPr altLang="en-US" sz="4400" lang="en-IN"/>
              <a:t> লেখা গ্রন্থ দু</a:t>
            </a:r>
            <a:r>
              <a:rPr altLang="en-US" sz="4400" lang="en-US"/>
              <a:t>'</a:t>
            </a:r>
            <a:r>
              <a:rPr altLang="en-US" sz="4400" lang="en-IN"/>
              <a:t>টি হল</a:t>
            </a:r>
            <a:r>
              <a:rPr altLang="en-US" sz="4400" lang="en-US"/>
              <a:t>-</a:t>
            </a:r>
            <a:r>
              <a:rPr altLang="en-US" sz="4400" lang="en-US"/>
              <a:t>'</a:t>
            </a:r>
            <a:r>
              <a:rPr altLang="en-US" sz="4400" lang="en-IN"/>
              <a:t>পদার্থতত্ত্ব</a:t>
            </a:r>
            <a:r>
              <a:rPr altLang="en-US" sz="4400" lang="en-US"/>
              <a:t>-</a:t>
            </a:r>
            <a:r>
              <a:rPr altLang="en-US" sz="4400" lang="en-IN"/>
              <a:t>কৌমুদী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২</a:t>
            </a:r>
            <a:r>
              <a:rPr altLang="en-US" sz="4400" lang="en-IN"/>
              <a:t>১</a:t>
            </a:r>
            <a:r>
              <a:rPr altLang="en-US" sz="4400" lang="en-US"/>
              <a:t>)</a:t>
            </a:r>
            <a:r>
              <a:rPr altLang="en-US" sz="4400" lang="en-IN"/>
              <a:t> ও আত্মতত্ত্বকৌমুদী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২</a:t>
            </a:r>
            <a:r>
              <a:rPr altLang="en-US" sz="4400" lang="en-IN"/>
              <a:t>২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উপসংহার</a:t>
            </a:r>
            <a:endParaRPr lang="en-IN"/>
          </a:p>
        </p:txBody>
      </p:sp>
      <p:sp>
        <p:nvSpPr>
          <p:cNvPr id="1048674" name=""/>
          <p:cNvSpPr>
            <a:spLocks noGrp="1"/>
          </p:cNvSpPr>
          <p:nvPr>
            <p:ph idx="1"/>
          </p:nvPr>
        </p:nvSpPr>
        <p:spPr/>
        <p:txBody>
          <a:bodyPr>
            <a:normAutofit fontScale="67857" lnSpcReduction="20000"/>
          </a:bodyPr>
          <a:p>
            <a:pPr indent="0" marL="0">
              <a:buNone/>
            </a:pPr>
            <a:r>
              <a:rPr altLang="en-US" sz="4400" lang="en-IN"/>
              <a:t>ইংরেজ সিভিলিয়ানদের প্রাথমিক শিক্ষা দানের উদ্দেশ্যে ফোর্ট উইলিয়াম কলেজ প্রতিষ্</a:t>
            </a:r>
            <a:r>
              <a:rPr altLang="en-US" sz="4400" lang="en-IN"/>
              <a:t>ঠ</a:t>
            </a:r>
            <a:r>
              <a:rPr altLang="en-US" sz="4400" lang="en-IN"/>
              <a:t>ি</a:t>
            </a:r>
            <a:r>
              <a:rPr altLang="en-US" sz="4400" lang="en-IN"/>
              <a:t>ত</a:t>
            </a:r>
            <a:r>
              <a:rPr altLang="en-US" sz="4400" lang="en-US"/>
              <a:t> </a:t>
            </a:r>
            <a:r>
              <a:rPr altLang="en-US" sz="4400" lang="en-IN"/>
              <a:t>হ</a:t>
            </a:r>
            <a:r>
              <a:rPr altLang="en-US" sz="4400" lang="en-IN"/>
              <a:t>য়</a:t>
            </a:r>
            <a:r>
              <a:rPr altLang="en-US" sz="4400" lang="en-IN"/>
              <a:t>।</a:t>
            </a:r>
            <a:r>
              <a:rPr altLang="en-US" sz="4400" lang="en-US"/>
              <a:t> সে</a:t>
            </a:r>
            <a:r>
              <a:rPr altLang="en-US" sz="4400" lang="en-US"/>
              <a:t> উদ্দেশ্য</a:t>
            </a:r>
            <a:r>
              <a:rPr altLang="en-US" sz="4400" lang="en-US"/>
              <a:t> উপরে</a:t>
            </a:r>
            <a:r>
              <a:rPr altLang="en-US" sz="4400" lang="en-US"/>
              <a:t> উল্লেখিত</a:t>
            </a:r>
            <a:r>
              <a:rPr altLang="en-US" sz="4400" lang="en-US"/>
              <a:t> লেখক</a:t>
            </a:r>
            <a:r>
              <a:rPr altLang="en-US" sz="4400" lang="en-IN"/>
              <a:t>দ</a:t>
            </a:r>
            <a:r>
              <a:rPr altLang="en-US" sz="4400" lang="en-IN"/>
              <a:t>ে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প্রচেষ্টা</a:t>
            </a:r>
            <a:r>
              <a:rPr altLang="en-US" sz="4400" lang="en-IN"/>
              <a:t>য়</a:t>
            </a:r>
            <a:r>
              <a:rPr altLang="en-US" sz="4400" lang="en-IN"/>
              <a:t> সফল</a:t>
            </a:r>
            <a:r>
              <a:rPr altLang="en-US" sz="4400" lang="en-US"/>
              <a:t> হয়েছিল</a:t>
            </a:r>
            <a:r>
              <a:rPr altLang="en-US" sz="4400" lang="en-IN"/>
              <a:t>।</a:t>
            </a:r>
            <a:r>
              <a:rPr altLang="en-US" sz="4400" lang="en-US"/>
              <a:t> একইসঙ্গে</a:t>
            </a:r>
            <a:r>
              <a:rPr altLang="en-US" sz="4400" lang="en-US"/>
              <a:t> বাংলা</a:t>
            </a:r>
            <a:r>
              <a:rPr altLang="en-US" sz="4400" lang="en-US"/>
              <a:t> গদ্যের</a:t>
            </a:r>
            <a:r>
              <a:rPr altLang="en-US" sz="4400" lang="en-US"/>
              <a:t> সূচনা</a:t>
            </a:r>
            <a:r>
              <a:rPr altLang="en-US" sz="4400" lang="en-US"/>
              <a:t> হয়েছিল</a:t>
            </a:r>
            <a:r>
              <a:rPr altLang="en-US" sz="4400" lang="en-US"/>
              <a:t> এই</a:t>
            </a:r>
            <a:r>
              <a:rPr altLang="en-US" sz="4400" lang="en-US"/>
              <a:t> কলেজের</a:t>
            </a:r>
            <a:r>
              <a:rPr altLang="en-US" sz="4400" lang="en-US"/>
              <a:t> পণ্ডিতদের</a:t>
            </a:r>
            <a:r>
              <a:rPr altLang="en-US" sz="4400" lang="en-US"/>
              <a:t> হাত</a:t>
            </a:r>
            <a:r>
              <a:rPr altLang="en-US" sz="4400" lang="en-US"/>
              <a:t> ধরে</a:t>
            </a:r>
            <a:r>
              <a:rPr altLang="en-US" sz="4400" lang="en-IN"/>
              <a:t>।</a:t>
            </a:r>
            <a:r>
              <a:rPr altLang="en-US" sz="4400" lang="en-US"/>
              <a:t> সেই</a:t>
            </a:r>
            <a:r>
              <a:rPr altLang="en-US" sz="4400" lang="en-US"/>
              <a:t> প্রচেষ্টা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ফলস্বরূপ</a:t>
            </a:r>
            <a:r>
              <a:rPr altLang="en-US" sz="4400" lang="en-US"/>
              <a:t> </a:t>
            </a:r>
            <a:r>
              <a:rPr altLang="en-US" sz="4400" lang="en-IN"/>
              <a:t>এ</a:t>
            </a:r>
            <a:r>
              <a:rPr altLang="en-US" sz="4400" lang="en-IN"/>
              <a:t>ক</a:t>
            </a:r>
            <a:r>
              <a:rPr altLang="en-US" sz="4400" lang="en-IN"/>
              <a:t>শ</a:t>
            </a:r>
            <a:r>
              <a:rPr altLang="en-US" sz="4400" lang="en-IN"/>
              <a:t>ো</a:t>
            </a:r>
            <a:r>
              <a:rPr altLang="en-US" sz="4400" lang="en-US"/>
              <a:t> বছরের</a:t>
            </a:r>
            <a:r>
              <a:rPr altLang="en-US" sz="4400" lang="en-US"/>
              <a:t> মধ্যে</a:t>
            </a:r>
            <a:r>
              <a:rPr altLang="en-US" sz="4400" lang="en-US"/>
              <a:t> বাংলা</a:t>
            </a:r>
            <a:r>
              <a:rPr altLang="en-US" sz="4400" lang="en-US"/>
              <a:t> ভাষা</a:t>
            </a:r>
            <a:r>
              <a:rPr altLang="en-US" sz="4400" lang="en-US"/>
              <a:t> পৃথিবীর</a:t>
            </a:r>
            <a:r>
              <a:rPr altLang="en-US" sz="4400" lang="en-US"/>
              <a:t> সবচাইতে</a:t>
            </a:r>
            <a:r>
              <a:rPr altLang="en-US" sz="4400" lang="en-US"/>
              <a:t> উন্নত</a:t>
            </a:r>
            <a:r>
              <a:rPr altLang="en-US" sz="4400" lang="en-US"/>
              <a:t> ভাষাগুলোর</a:t>
            </a:r>
            <a:r>
              <a:rPr altLang="en-US" sz="4400" lang="en-US"/>
              <a:t> সমান</a:t>
            </a:r>
            <a:r>
              <a:rPr altLang="en-US" sz="4400" lang="en-US"/>
              <a:t> হয়ে</a:t>
            </a:r>
            <a:r>
              <a:rPr altLang="en-US" sz="4400" lang="en-US"/>
              <a:t> উঠেছে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কিন্তু</a:t>
            </a:r>
            <a:r>
              <a:rPr altLang="en-US" sz="4400" lang="en-US"/>
              <a:t> দুঃখের</a:t>
            </a:r>
            <a:r>
              <a:rPr altLang="en-US" sz="4400" lang="en-US"/>
              <a:t> বিষয়</a:t>
            </a:r>
            <a:r>
              <a:rPr altLang="en-US" sz="4400" lang="en-US"/>
              <a:t> 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৫</a:t>
            </a:r>
            <a:r>
              <a:rPr altLang="en-US" sz="4400" lang="en-IN"/>
              <a:t>৪</a:t>
            </a:r>
            <a:r>
              <a:rPr altLang="en-US" sz="4400" lang="en-US"/>
              <a:t> খ্রিস্টাব্দে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২</a:t>
            </a:r>
            <a:r>
              <a:rPr altLang="en-US" sz="4400" lang="en-IN"/>
              <a:t>৪</a:t>
            </a:r>
            <a:r>
              <a:rPr altLang="en-US" sz="4400" lang="en-US"/>
              <a:t> শে</a:t>
            </a:r>
            <a:r>
              <a:rPr altLang="en-US" sz="4400" lang="en-US"/>
              <a:t> জানুয়ারি</a:t>
            </a:r>
            <a:r>
              <a:rPr altLang="en-US" sz="4400" lang="en-US"/>
              <a:t> কলেজ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বন্ধ</a:t>
            </a:r>
            <a:r>
              <a:rPr altLang="en-US" sz="4400" lang="en-US"/>
              <a:t> হয়ে</a:t>
            </a:r>
            <a:r>
              <a:rPr altLang="en-US" sz="4400" lang="en-US"/>
              <a:t> </a:t>
            </a:r>
            <a:r>
              <a:rPr altLang="en-US" sz="4400" lang="en-IN"/>
              <a:t>য</a:t>
            </a:r>
            <a:r>
              <a:rPr altLang="en-US" sz="4400" lang="en-IN"/>
              <a:t>ায়</a:t>
            </a:r>
            <a:r>
              <a:rPr altLang="en-US" sz="4400" lang="en-IN"/>
              <a:t>।</a:t>
            </a:r>
            <a:r>
              <a:rPr altLang="en-US" sz="4400" lang="en-IN"/>
              <a:t>তবু এদেশের মানুষের গদ্য চর্চার প্রাথমিক ভিত</a:t>
            </a:r>
            <a:r>
              <a:rPr altLang="en-US" sz="4400" lang="en-US"/>
              <a:t> রচনা</a:t>
            </a:r>
            <a:r>
              <a:rPr altLang="en-US" sz="4400" lang="en-IN"/>
              <a:t>র</a:t>
            </a:r>
            <a:r>
              <a:rPr altLang="en-US" sz="4400" lang="en-US"/>
              <a:t> </a:t>
            </a:r>
            <a:r>
              <a:rPr altLang="en-US" sz="4400" lang="en-IN"/>
              <a:t>জন্য</a:t>
            </a:r>
            <a:r>
              <a:rPr altLang="en-US" sz="4400" lang="en-US"/>
              <a:t> </a:t>
            </a:r>
            <a:r>
              <a:rPr altLang="en-US" sz="4400" lang="en-IN"/>
              <a:t>কলেজটি</a:t>
            </a:r>
            <a:r>
              <a:rPr altLang="en-US" sz="4400" lang="en-US"/>
              <a:t> চির স্মরণীয় হয়ে</a:t>
            </a:r>
            <a:r>
              <a:rPr altLang="en-US" sz="4400" lang="en-US"/>
              <a:t> আছে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US">
                <a:solidFill>
                  <a:srgbClr val="F46D43"/>
                </a:solidFill>
              </a:rPr>
              <a:t> </a:t>
            </a:r>
            <a:r>
              <a:rPr altLang="en-US" sz="6000" lang="en-IN">
                <a:solidFill>
                  <a:srgbClr val="F46D43"/>
                </a:solidFill>
              </a:rPr>
              <a:t>ধন্যবাদ</a:t>
            </a:r>
            <a:endParaRPr lang="en-IN"/>
          </a:p>
        </p:txBody>
      </p:sp>
      <p:sp>
        <p:nvSpPr>
          <p:cNvPr id="104867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US"/>
              <a:t> </a:t>
            </a:r>
            <a:r>
              <a:rPr altLang="en-US" sz="6000" lang="en-IN">
                <a:solidFill>
                  <a:srgbClr val="92D04F"/>
                </a:solidFill>
              </a:rPr>
              <a:t>প্রতিষ্ঠ</a:t>
            </a:r>
            <a:r>
              <a:rPr altLang="en-US" sz="6000" lang="en-IN">
                <a:solidFill>
                  <a:srgbClr val="92D04F"/>
                </a:solidFill>
              </a:rPr>
              <a:t>া</a:t>
            </a:r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sz="4400" lang="en-IN"/>
              <a:t>ইস্ট</a:t>
            </a:r>
            <a:r>
              <a:rPr altLang="en-US" sz="4400" lang="en-US"/>
              <a:t> ইন্ডিয়া</a:t>
            </a:r>
            <a:r>
              <a:rPr altLang="en-US" sz="4400" lang="en-US"/>
              <a:t> কোম্পানির</a:t>
            </a:r>
            <a:r>
              <a:rPr altLang="en-US" sz="4400" lang="en-US"/>
              <a:t> পক্ষে</a:t>
            </a:r>
            <a:r>
              <a:rPr altLang="en-US" sz="4400" lang="en-US"/>
              <a:t> লর্ড </a:t>
            </a:r>
            <a:endParaRPr lang="en-IN"/>
          </a:p>
          <a:p>
            <a:pPr indent="0" marL="0">
              <a:buNone/>
            </a:pP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US"/>
              <a:t>ওয়েলেসল</a:t>
            </a:r>
            <a:r>
              <a:rPr altLang="en-US" sz="4400" lang="en-IN"/>
              <a:t>ী</a:t>
            </a:r>
            <a:r>
              <a:rPr altLang="en-US" sz="4400" lang="en-US"/>
              <a:t> 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০</a:t>
            </a:r>
            <a:r>
              <a:rPr altLang="en-US" sz="4400" lang="en-US"/>
              <a:t> খ্র</a:t>
            </a:r>
            <a:r>
              <a:rPr altLang="en-US" sz="4400" lang="en-IN"/>
              <a:t>ী</a:t>
            </a:r>
            <a:r>
              <a:rPr altLang="en-US" sz="4400" lang="en-US"/>
              <a:t>স্টাব্দে</a:t>
            </a:r>
            <a:r>
              <a:rPr altLang="en-US" sz="4400" lang="en-US"/>
              <a:t> </a:t>
            </a:r>
            <a:endParaRPr lang="en-IN"/>
          </a:p>
          <a:p>
            <a:pPr indent="0" marL="0">
              <a:buNone/>
            </a:pP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IN"/>
              <a:t>ক</a:t>
            </a:r>
            <a:r>
              <a:rPr altLang="en-US" sz="4400" lang="en-IN"/>
              <a:t>ো</a:t>
            </a:r>
            <a:r>
              <a:rPr altLang="en-US" sz="4400" lang="en-IN"/>
              <a:t>ল</a:t>
            </a:r>
            <a:r>
              <a:rPr altLang="en-US" sz="4400" lang="en-IN"/>
              <a:t>কাতায়</a:t>
            </a:r>
            <a:r>
              <a:rPr altLang="en-US" sz="4400" lang="en-US"/>
              <a:t> </a:t>
            </a:r>
            <a:r>
              <a:rPr altLang="en-US" sz="4400" lang="en-US"/>
              <a:t>ফোর্ট</a:t>
            </a:r>
            <a:r>
              <a:rPr altLang="en-US" sz="4400" lang="en-US"/>
              <a:t> উইলিয়াম</a:t>
            </a:r>
            <a:endParaRPr lang="en-IN"/>
          </a:p>
          <a:p>
            <a:pPr indent="0" marL="0">
              <a:buNone/>
            </a:pP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IN"/>
              <a:t>কলেজ</a:t>
            </a:r>
            <a:r>
              <a:rPr altLang="en-US" sz="4400" lang="en-US"/>
              <a:t> প্রতিষ্ঠা</a:t>
            </a:r>
            <a:r>
              <a:rPr altLang="en-US" sz="4400" lang="en-US"/>
              <a:t> করেন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sz="6000" lang="en-US"/>
              <a:t> </a:t>
            </a:r>
            <a:r>
              <a:rPr altLang="en-US" sz="6000" lang="en-US">
                <a:solidFill>
                  <a:srgbClr val="FFC000"/>
                </a:solidFill>
              </a:rPr>
              <a:t> </a:t>
            </a:r>
            <a:r>
              <a:rPr altLang="en-US" sz="6000" lang="en-IN">
                <a:solidFill>
                  <a:srgbClr val="FFC000"/>
                </a:solidFill>
              </a:rPr>
              <a:t>উদ্দেশ্য</a:t>
            </a:r>
            <a:r>
              <a:rPr altLang="en-US" sz="6000" lang="en-US">
                <a:solidFill>
                  <a:srgbClr val="FFC000"/>
                </a:solidFill>
              </a:rPr>
              <a:t>:</a:t>
            </a:r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altLang="en-US" sz="4400" lang="en-IN"/>
              <a:t>ভারতবর্ষের</a:t>
            </a:r>
            <a:r>
              <a:rPr altLang="en-US" sz="4400" lang="en-US"/>
              <a:t> শাসনকার্য পরিচালনার</a:t>
            </a:r>
            <a:r>
              <a:rPr altLang="en-US" sz="4400" lang="en-US"/>
              <a:t> দায়িত্ব</a:t>
            </a:r>
            <a:r>
              <a:rPr altLang="en-US" sz="4400" lang="en-US"/>
              <a:t> নিয়ে</a:t>
            </a:r>
            <a:r>
              <a:rPr altLang="en-US" sz="4400" lang="en-US"/>
              <a:t> যে সকল</a:t>
            </a:r>
            <a:r>
              <a:rPr altLang="en-US" sz="4400" lang="en-US"/>
              <a:t> ইংরেজ সিভিলিয়ান</a:t>
            </a:r>
            <a:r>
              <a:rPr altLang="en-US" sz="4400" lang="en-US"/>
              <a:t>রা</a:t>
            </a:r>
            <a:r>
              <a:rPr altLang="en-US" sz="4400" lang="en-US"/>
              <a:t> এদেশে এসেছিলেন</a:t>
            </a:r>
            <a:r>
              <a:rPr altLang="en-US" sz="4400" lang="en-US"/>
              <a:t> তাদের</a:t>
            </a:r>
            <a:r>
              <a:rPr altLang="en-US" sz="4400" lang="en-US"/>
              <a:t> এদেশের</a:t>
            </a:r>
            <a:r>
              <a:rPr altLang="en-US" sz="4400" lang="en-US"/>
              <a:t> ভাষা</a:t>
            </a:r>
            <a:r>
              <a:rPr altLang="en-US" sz="4400" lang="en-US"/>
              <a:t>,</a:t>
            </a:r>
            <a:r>
              <a:rPr altLang="en-US" sz="4400" lang="en-US"/>
              <a:t> সংস্কৃতি</a:t>
            </a:r>
            <a:r>
              <a:rPr altLang="en-US" sz="4400" lang="en-US"/>
              <a:t>,</a:t>
            </a:r>
            <a:r>
              <a:rPr altLang="en-US" sz="4400" lang="en-US"/>
              <a:t> ধর্ম</a:t>
            </a:r>
            <a:r>
              <a:rPr altLang="en-US" sz="4400" lang="en-US"/>
              <a:t> সম্বন্ধে</a:t>
            </a:r>
            <a:r>
              <a:rPr altLang="en-US" sz="4400" lang="en-US"/>
              <a:t> শিক্ষা</a:t>
            </a:r>
            <a:r>
              <a:rPr altLang="en-US" sz="4400" lang="en-US"/>
              <a:t> দেওয়া</a:t>
            </a:r>
            <a:r>
              <a:rPr altLang="en-US" sz="4400" lang="en-IN"/>
              <a:t>।</a:t>
            </a:r>
            <a:r>
              <a:rPr altLang="en-US" sz="4400" lang="en-US"/>
              <a:t> দেশ শাসন</a:t>
            </a:r>
            <a:r>
              <a:rPr altLang="en-US" sz="4400" lang="en-US"/>
              <a:t> করতে</a:t>
            </a:r>
            <a:r>
              <a:rPr altLang="en-US" sz="4400" lang="en-US"/>
              <a:t> গেলে</a:t>
            </a:r>
            <a:r>
              <a:rPr altLang="en-US" sz="4400" lang="en-US"/>
              <a:t> দেশের</a:t>
            </a:r>
            <a:r>
              <a:rPr altLang="en-US" sz="4400" lang="en-US"/>
              <a:t> ভাষা</a:t>
            </a:r>
            <a:r>
              <a:rPr altLang="en-US" sz="4400" lang="en-US"/>
              <a:t> জানা</a:t>
            </a:r>
            <a:r>
              <a:rPr altLang="en-US" sz="4400" lang="en-US"/>
              <a:t> অত্যন্ত</a:t>
            </a:r>
            <a:r>
              <a:rPr altLang="en-US" sz="4400" lang="en-US"/>
              <a:t> প্রয়োজন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sz="4800" lang="en-IN">
                <a:solidFill>
                  <a:srgbClr val="F46D43"/>
                </a:solidFill>
              </a:rPr>
              <a:t>কলেজের</a:t>
            </a:r>
            <a:r>
              <a:rPr altLang="en-US" sz="4800" lang="en-US">
                <a:solidFill>
                  <a:srgbClr val="F46D43"/>
                </a:solidFill>
              </a:rPr>
              <a:t> পন্ডিত</a:t>
            </a:r>
            <a:r>
              <a:rPr altLang="en-US" sz="4800" lang="en-US">
                <a:solidFill>
                  <a:srgbClr val="F46D43"/>
                </a:solidFill>
              </a:rPr>
              <a:t> অধ্যাপক</a:t>
            </a:r>
            <a:r>
              <a:rPr altLang="en-US" sz="4800" lang="en-US">
                <a:solidFill>
                  <a:srgbClr val="F46D43"/>
                </a:solidFill>
              </a:rPr>
              <a:t> </a:t>
            </a:r>
            <a:r>
              <a:rPr altLang="en-US" sz="4800" lang="en-US">
                <a:solidFill>
                  <a:srgbClr val="F46D43"/>
                </a:solidFill>
              </a:rPr>
              <a:t>বৃন্দ</a:t>
            </a:r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altLang="en-US" sz="4400" lang="en-IN"/>
              <a:t>উইলিয়াম</a:t>
            </a:r>
            <a:r>
              <a:rPr altLang="en-US" sz="4400" lang="en-US"/>
              <a:t> কেরি</a:t>
            </a:r>
            <a:r>
              <a:rPr altLang="en-US" sz="4400" lang="en-US"/>
              <a:t>,</a:t>
            </a:r>
            <a:r>
              <a:rPr altLang="en-US" sz="4400" lang="en-US"/>
              <a:t> মৃত্যুঞ্জয়</a:t>
            </a:r>
            <a:r>
              <a:rPr altLang="en-US" sz="4400" lang="en-US"/>
              <a:t> বিদ্যালঙ্কার</a:t>
            </a:r>
            <a:r>
              <a:rPr altLang="en-US" sz="4400" lang="en-US"/>
              <a:t>,</a:t>
            </a:r>
            <a:r>
              <a:rPr altLang="en-US" sz="4400" lang="en-IN"/>
              <a:t>রামরাম</a:t>
            </a:r>
            <a:r>
              <a:rPr altLang="en-US" sz="4400" lang="en-US"/>
              <a:t> বসু</a:t>
            </a:r>
            <a:r>
              <a:rPr altLang="en-US" sz="4400" lang="en-US"/>
              <a:t>,</a:t>
            </a:r>
            <a:r>
              <a:rPr altLang="en-US" sz="4400" lang="en-US"/>
              <a:t> গোলকনাথ</a:t>
            </a:r>
            <a:r>
              <a:rPr altLang="en-US" sz="4400" lang="en-US"/>
              <a:t> শর্মা</a:t>
            </a:r>
            <a:r>
              <a:rPr altLang="en-US" sz="4400" lang="en-US"/>
              <a:t>,</a:t>
            </a:r>
            <a:r>
              <a:rPr altLang="en-US" sz="4400" lang="en-US"/>
              <a:t> তারিণীচরণ</a:t>
            </a:r>
            <a:r>
              <a:rPr altLang="en-US" sz="4400" lang="en-US"/>
              <a:t> মিত্র</a:t>
            </a:r>
            <a:r>
              <a:rPr altLang="en-US" sz="4400" lang="en-US"/>
              <a:t>,</a:t>
            </a:r>
            <a:r>
              <a:rPr altLang="en-US" sz="4400" lang="en-US"/>
              <a:t> রাজীব লোচন</a:t>
            </a:r>
            <a:r>
              <a:rPr altLang="en-US" sz="4400" lang="en-US"/>
              <a:t> মুখোপাধ্যায়</a:t>
            </a:r>
            <a:r>
              <a:rPr altLang="en-US" sz="4400" lang="en-US"/>
              <a:t>,</a:t>
            </a:r>
            <a:r>
              <a:rPr altLang="en-US" sz="4400" lang="en-US"/>
              <a:t> </a:t>
            </a:r>
            <a:r>
              <a:rPr altLang="en-US" sz="4400" lang="en-IN"/>
              <a:t>রামকিশোর</a:t>
            </a:r>
            <a:r>
              <a:rPr altLang="en-US" sz="4400" lang="en-US"/>
              <a:t> তর্কচূড়ামণি</a:t>
            </a:r>
            <a:r>
              <a:rPr altLang="en-US" sz="4400" lang="en-US"/>
              <a:t>,</a:t>
            </a:r>
            <a:r>
              <a:rPr altLang="en-US" sz="4400" lang="en-IN"/>
              <a:t>চণ্ডীচরণ</a:t>
            </a:r>
            <a:r>
              <a:rPr altLang="en-US" sz="4400" lang="en-US"/>
              <a:t> মুন</a:t>
            </a:r>
            <a:r>
              <a:rPr altLang="en-US" sz="4400" lang="en-IN"/>
              <a:t>স</a:t>
            </a:r>
            <a:r>
              <a:rPr altLang="en-US" sz="4400" lang="en-IN"/>
              <a:t>ি</a:t>
            </a:r>
            <a:r>
              <a:rPr altLang="en-US" sz="4400" lang="en-US"/>
              <a:t>,</a:t>
            </a:r>
            <a:r>
              <a:rPr altLang="en-US" sz="4400" lang="en-US"/>
              <a:t> হরপ্রসাদ</a:t>
            </a:r>
            <a:r>
              <a:rPr altLang="en-US" sz="4400" lang="en-US"/>
              <a:t> রায়</a:t>
            </a:r>
            <a:r>
              <a:rPr altLang="en-US" sz="4400" lang="en-US"/>
              <a:t>,</a:t>
            </a:r>
            <a:r>
              <a:rPr altLang="en-US" sz="4400" lang="en-US"/>
              <a:t> কাশীনাথ</a:t>
            </a:r>
            <a:r>
              <a:rPr altLang="en-US" sz="4400" lang="en-US"/>
              <a:t> তর্কপঞ্চানন</a:t>
            </a:r>
            <a:r>
              <a:rPr altLang="en-US" sz="4400" lang="en-US"/>
              <a:t> 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6000" lang="en-US">
                <a:solidFill>
                  <a:srgbClr val="BF0000"/>
                </a:solidFill>
              </a:rPr>
              <a:t> </a:t>
            </a:r>
            <a:r>
              <a:rPr sz="6000" lang="en-US">
                <a:solidFill>
                  <a:srgbClr val="BF0000"/>
                </a:solidFill>
              </a:rPr>
              <a:t> </a:t>
            </a:r>
            <a:r>
              <a:rPr sz="6000" lang="en-US">
                <a:solidFill>
                  <a:srgbClr val="BF0000"/>
                </a:solidFill>
              </a:rPr>
              <a:t> </a:t>
            </a:r>
            <a:r>
              <a:rPr sz="6000" lang="en-US">
                <a:solidFill>
                  <a:srgbClr val="BF0000"/>
                </a:solidFill>
              </a:rPr>
              <a:t> </a:t>
            </a:r>
            <a:r>
              <a:rPr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উইলিয়াম</a:t>
            </a:r>
            <a:r>
              <a:rPr altLang="en-US" sz="6000" lang="en-US">
                <a:solidFill>
                  <a:srgbClr val="BF0000"/>
                </a:solidFill>
              </a:rPr>
              <a:t> কেরি</a:t>
            </a:r>
            <a:endParaRPr lang="en-IN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>
            <a:normAutofit fontScale="82143" lnSpcReduction="20000"/>
          </a:bodyPr>
          <a:p>
            <a:pPr indent="0" marL="0">
              <a:buNone/>
            </a:pPr>
            <a:r>
              <a:rPr altLang="en-US" sz="4400" lang="en-IN"/>
              <a:t>কেরি</a:t>
            </a:r>
            <a:r>
              <a:rPr altLang="en-US" sz="4400" lang="en-US"/>
              <a:t> 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১</a:t>
            </a:r>
            <a:r>
              <a:rPr altLang="en-US" sz="4400" lang="en-US"/>
              <a:t> খ্র</a:t>
            </a:r>
            <a:r>
              <a:rPr altLang="en-US" sz="4400" lang="en-IN"/>
              <a:t>ী</a:t>
            </a:r>
            <a:r>
              <a:rPr altLang="en-US" sz="4400" lang="en-US"/>
              <a:t>স্টাব্দে</a:t>
            </a:r>
            <a:r>
              <a:rPr altLang="en-US" sz="4400" lang="en-US"/>
              <a:t> কলেজে</a:t>
            </a:r>
            <a:r>
              <a:rPr altLang="en-US" sz="4400" lang="en-US"/>
              <a:t> যোগদান</a:t>
            </a:r>
            <a:r>
              <a:rPr altLang="en-US" sz="4400" lang="en-US"/>
              <a:t> করেন</a:t>
            </a:r>
            <a:r>
              <a:rPr altLang="en-US" sz="4400" lang="en-US"/>
              <a:t> </a:t>
            </a:r>
            <a:r>
              <a:rPr altLang="en-US" sz="4400" lang="en-IN"/>
              <a:t>।</a:t>
            </a:r>
            <a:r>
              <a:rPr altLang="en-US" sz="4400" lang="en-US"/>
              <a:t> প্রথমেই</a:t>
            </a:r>
            <a:r>
              <a:rPr altLang="en-US" sz="4400" lang="en-US"/>
              <a:t> তিনি</a:t>
            </a:r>
            <a:r>
              <a:rPr altLang="en-US" sz="4400" lang="en-US"/>
              <a:t> </a:t>
            </a:r>
            <a:r>
              <a:rPr altLang="en-US" sz="4400" lang="en-IN"/>
              <a:t>পাঠ্যতালিকা</a:t>
            </a:r>
            <a:r>
              <a:rPr altLang="en-US" sz="4400" lang="en-US"/>
              <a:t> এবং</a:t>
            </a:r>
            <a:r>
              <a:rPr altLang="en-US" sz="4400" lang="en-US"/>
              <a:t> পাঠ্যপুস্তক</a:t>
            </a:r>
            <a:r>
              <a:rPr altLang="en-US" sz="4400" lang="en-US"/>
              <a:t> নিয়ে</a:t>
            </a:r>
            <a:r>
              <a:rPr altLang="en-US" sz="4400" lang="en-US"/>
              <a:t> কাজ</a:t>
            </a:r>
            <a:r>
              <a:rPr altLang="en-US" sz="4400" lang="en-US"/>
              <a:t> শুরু</a:t>
            </a:r>
            <a:r>
              <a:rPr altLang="en-US" sz="4400" lang="en-US"/>
              <a:t> করলেন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বাংলা</a:t>
            </a:r>
            <a:r>
              <a:rPr altLang="en-US" sz="4400" lang="en-US"/>
              <a:t> গদ্যের</a:t>
            </a:r>
            <a:r>
              <a:rPr altLang="en-US" sz="4400" lang="en-US"/>
              <a:t> লেখ্যরূপ গড়ে</a:t>
            </a:r>
            <a:r>
              <a:rPr altLang="en-US" sz="4400" lang="en-US"/>
              <a:t> তোলার</a:t>
            </a:r>
            <a:r>
              <a:rPr altLang="en-US" sz="4400" lang="en-US"/>
              <a:t> কাজে</a:t>
            </a:r>
            <a:r>
              <a:rPr altLang="en-US" sz="4400" lang="en-US"/>
              <a:t> নিজেকে</a:t>
            </a:r>
            <a:r>
              <a:rPr altLang="en-US" sz="4400" lang="en-US"/>
              <a:t> ও</a:t>
            </a:r>
            <a:r>
              <a:rPr altLang="en-US" sz="4400" lang="en-US"/>
              <a:t> অন্য</a:t>
            </a:r>
            <a:r>
              <a:rPr altLang="en-US" sz="4400" lang="en-US"/>
              <a:t> সতীর্থদের</a:t>
            </a:r>
            <a:r>
              <a:rPr altLang="en-US" sz="4400" lang="en-US"/>
              <a:t> অনুপ্রাণিত</a:t>
            </a:r>
            <a:r>
              <a:rPr altLang="en-US" sz="4400" lang="en-US"/>
              <a:t> </a:t>
            </a:r>
            <a:r>
              <a:rPr altLang="en-US" sz="4400" lang="en-IN"/>
              <a:t>করলেন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তাঁর</a:t>
            </a:r>
            <a:r>
              <a:rPr altLang="en-US" sz="4400" lang="en-US"/>
              <a:t> লেখা</a:t>
            </a:r>
            <a:r>
              <a:rPr altLang="en-US" sz="4400" lang="en-US"/>
              <a:t> গ্রন্থ</a:t>
            </a:r>
            <a:r>
              <a:rPr altLang="en-US" sz="4400" lang="en-US"/>
              <a:t>-</a:t>
            </a:r>
            <a:r>
              <a:rPr altLang="en-US" sz="4400" lang="en-US"/>
              <a:t>'</a:t>
            </a:r>
            <a:r>
              <a:rPr altLang="en-US" sz="4400" lang="en-IN"/>
              <a:t>কথোপকথন</a:t>
            </a:r>
            <a:r>
              <a:rPr altLang="en-US" sz="4400" lang="en-US"/>
              <a:t>'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১</a:t>
            </a:r>
            <a:r>
              <a:rPr altLang="en-US" sz="4400" lang="en-US"/>
              <a:t>)</a:t>
            </a: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IN"/>
              <a:t>৩</a:t>
            </a:r>
            <a:r>
              <a:rPr altLang="en-US" sz="4400" lang="en-IN"/>
              <a:t>১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অ</a:t>
            </a:r>
            <a:r>
              <a:rPr altLang="en-US" sz="4400" lang="en-IN"/>
              <a:t>ধ</a:t>
            </a:r>
            <a:r>
              <a:rPr altLang="en-US" sz="4400" lang="en-IN"/>
              <a:t>্য</a:t>
            </a:r>
            <a:r>
              <a:rPr altLang="en-US" sz="4400" lang="en-IN"/>
              <a:t>া</a:t>
            </a:r>
            <a:r>
              <a:rPr altLang="en-US" sz="4400" lang="en-IN"/>
              <a:t>য়</a:t>
            </a:r>
            <a:r>
              <a:rPr altLang="en-US" sz="4400" lang="en-US"/>
              <a:t> </a:t>
            </a:r>
            <a:r>
              <a:rPr altLang="en-US" sz="4400" lang="en-IN"/>
              <a:t>স</a:t>
            </a:r>
            <a:r>
              <a:rPr altLang="en-US" sz="4400" lang="en-IN"/>
              <a:t>ম</a:t>
            </a:r>
            <a:r>
              <a:rPr altLang="en-US" sz="4400" lang="en-IN"/>
              <a:t>্</a:t>
            </a:r>
            <a:r>
              <a:rPr altLang="en-US" sz="4400" lang="en-IN"/>
              <a:t>ব</a:t>
            </a:r>
            <a:r>
              <a:rPr altLang="en-US" sz="4400" lang="en-IN"/>
              <a:t>ল</a:t>
            </a:r>
            <a:r>
              <a:rPr altLang="en-US" sz="4400" lang="en-IN"/>
              <a:t>িত</a:t>
            </a:r>
            <a:r>
              <a:rPr altLang="en-US" sz="4400" lang="en-US"/>
              <a:t> </a:t>
            </a:r>
            <a:r>
              <a:rPr altLang="en-US" sz="4400" lang="en-IN"/>
              <a:t>এবং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ইতিহাসমালা</a:t>
            </a:r>
            <a:r>
              <a:rPr altLang="en-US" sz="4400" lang="en-US"/>
              <a:t>'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১</a:t>
            </a:r>
            <a:r>
              <a:rPr altLang="en-US" sz="4400" lang="en-IN"/>
              <a:t>২</a:t>
            </a:r>
            <a:r>
              <a:rPr altLang="en-US" sz="4400" lang="en-US"/>
              <a:t>)</a:t>
            </a:r>
            <a:r>
              <a:rPr altLang="en-US" sz="4400" lang="en-US"/>
              <a:t> কিছু</a:t>
            </a:r>
            <a:r>
              <a:rPr altLang="en-US" sz="4400" lang="en-US"/>
              <a:t> গল্পের</a:t>
            </a:r>
            <a:r>
              <a:rPr altLang="en-US" sz="4400" lang="en-US"/>
              <a:t> অনুবাদ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মৃত্যুঞ্জয়</a:t>
            </a:r>
            <a:r>
              <a:rPr altLang="en-US" sz="6000" lang="en-US">
                <a:solidFill>
                  <a:srgbClr val="BF0000"/>
                </a:solidFill>
              </a:rPr>
              <a:t> বিদ্যালঙ্কার</a:t>
            </a:r>
            <a:endParaRPr lang="en-IN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rmAutofit fontScale="78571" lnSpcReduction="20000"/>
          </a:bodyPr>
          <a:p>
            <a:pPr indent="0" marL="0">
              <a:buNone/>
            </a:pP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১</a:t>
            </a:r>
            <a:r>
              <a:rPr altLang="en-US" sz="4400" lang="en-US"/>
              <a:t>-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১</a:t>
            </a:r>
            <a:r>
              <a:rPr altLang="en-US" sz="4400" lang="en-IN"/>
              <a:t>৬</a:t>
            </a:r>
            <a:r>
              <a:rPr altLang="en-US" sz="4400" lang="en-US"/>
              <a:t> </a:t>
            </a:r>
            <a:r>
              <a:rPr altLang="en-US" sz="4400" lang="en-IN"/>
              <a:t>খ</a:t>
            </a:r>
            <a:r>
              <a:rPr altLang="en-US" sz="4400" lang="en-IN"/>
              <a:t>্</a:t>
            </a:r>
            <a:r>
              <a:rPr altLang="en-US" sz="4400" lang="en-IN"/>
              <a:t>র</a:t>
            </a:r>
            <a:r>
              <a:rPr altLang="en-US" sz="4400" lang="en-IN"/>
              <a:t>ী</a:t>
            </a:r>
            <a:r>
              <a:rPr altLang="en-US" sz="4400" lang="en-US"/>
              <a:t>:</a:t>
            </a:r>
            <a:r>
              <a:rPr altLang="en-US" sz="4400" lang="en-US"/>
              <a:t> পর্যন্ত</a:t>
            </a:r>
            <a:r>
              <a:rPr altLang="en-US" sz="4400" lang="en-US"/>
              <a:t> মৃত্যুঞ্জয়</a:t>
            </a:r>
            <a:r>
              <a:rPr altLang="en-US" sz="4400" lang="en-US"/>
              <a:t> বিদ্যালঙ্কার</a:t>
            </a:r>
            <a:r>
              <a:rPr altLang="en-US" sz="4400" lang="en-US"/>
              <a:t> এই</a:t>
            </a:r>
            <a:r>
              <a:rPr altLang="en-US" sz="4400" lang="en-US"/>
              <a:t> কলেজে</a:t>
            </a:r>
            <a:r>
              <a:rPr altLang="en-US" sz="4400" lang="en-US"/>
              <a:t> অধ্যাপনা</a:t>
            </a:r>
            <a:r>
              <a:rPr altLang="en-US" sz="4400" lang="en-US"/>
              <a:t> করেন</a:t>
            </a:r>
            <a:r>
              <a:rPr altLang="en-US" sz="4400" lang="en-IN"/>
              <a:t>।</a:t>
            </a:r>
            <a:r>
              <a:rPr altLang="en-US" sz="4400" lang="en-US"/>
              <a:t> বাংলা</a:t>
            </a:r>
            <a:r>
              <a:rPr altLang="en-US" sz="4400" lang="en-US"/>
              <a:t> এবং</a:t>
            </a:r>
            <a:r>
              <a:rPr altLang="en-US" sz="4400" lang="en-US"/>
              <a:t> সংস্কৃত</a:t>
            </a:r>
            <a:r>
              <a:rPr altLang="en-US" sz="4400" lang="en-US"/>
              <a:t> ভাষাতে</a:t>
            </a:r>
            <a:r>
              <a:rPr altLang="en-US" sz="4400" lang="en-US"/>
              <a:t> </a:t>
            </a:r>
            <a:r>
              <a:rPr altLang="en-US" sz="4400" lang="en-IN"/>
              <a:t>তাঁর</a:t>
            </a:r>
            <a:r>
              <a:rPr altLang="en-US" sz="4400" lang="en-US"/>
              <a:t> অগাধ</a:t>
            </a:r>
            <a:r>
              <a:rPr altLang="en-US" sz="4400" lang="en-US"/>
              <a:t> পাণ্ডিত্য</a:t>
            </a:r>
            <a:r>
              <a:rPr altLang="en-US" sz="4400" lang="en-US"/>
              <a:t> ছিল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তাঁর</a:t>
            </a:r>
            <a:r>
              <a:rPr altLang="en-US" sz="4400" lang="en-US"/>
              <a:t> লেখা</a:t>
            </a:r>
            <a:r>
              <a:rPr altLang="en-US" sz="4400" lang="en-US"/>
              <a:t> গ্রন্থ</a:t>
            </a:r>
            <a:r>
              <a:rPr altLang="en-US" sz="4400" lang="en-US"/>
              <a:t>গুলি</a:t>
            </a:r>
            <a:r>
              <a:rPr altLang="en-US" sz="4400" lang="en-US"/>
              <a:t> হল</a:t>
            </a:r>
            <a:r>
              <a:rPr altLang="en-US" sz="4400" lang="en-US"/>
              <a:t>-</a:t>
            </a:r>
            <a:r>
              <a:rPr altLang="en-US" sz="4400" lang="en-IN"/>
              <a:t>হিতোপদেশ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১</a:t>
            </a:r>
            <a:r>
              <a:rPr altLang="en-US" sz="4400" lang="en-US"/>
              <a:t>)</a:t>
            </a:r>
            <a:r>
              <a:rPr altLang="en-US" sz="4400" lang="en-US"/>
              <a:t>,</a:t>
            </a:r>
            <a:r>
              <a:rPr altLang="en-US" sz="4400" lang="en-IN"/>
              <a:t>বত্রিশ</a:t>
            </a:r>
            <a:r>
              <a:rPr altLang="en-US" sz="4400" lang="en-IN"/>
              <a:t> সিংহাসন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২</a:t>
            </a:r>
            <a:r>
              <a:rPr altLang="en-US" sz="4400" lang="en-US"/>
              <a:t>)</a:t>
            </a:r>
            <a:r>
              <a:rPr altLang="en-US" sz="4400" lang="en-US"/>
              <a:t>,</a:t>
            </a:r>
            <a:r>
              <a:rPr altLang="en-US" sz="4400" lang="en-US"/>
              <a:t> </a:t>
            </a:r>
            <a:r>
              <a:rPr altLang="en-US" sz="4400" lang="en-IN"/>
              <a:t>রাজাবলি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৮</a:t>
            </a:r>
            <a:r>
              <a:rPr altLang="en-US" sz="4400" lang="en-US"/>
              <a:t>)</a:t>
            </a:r>
            <a:r>
              <a:rPr altLang="en-US" sz="4400" lang="en-US"/>
              <a:t>,</a:t>
            </a:r>
            <a:r>
              <a:rPr altLang="en-US" sz="4400" lang="en-US"/>
              <a:t> </a:t>
            </a:r>
            <a:r>
              <a:rPr altLang="en-US" sz="4400" lang="en-IN"/>
              <a:t>প্রবোধ</a:t>
            </a:r>
            <a:r>
              <a:rPr altLang="en-US" sz="4400" lang="en-US"/>
              <a:t> চন্দ্রিকা</a:t>
            </a:r>
            <a:r>
              <a:rPr altLang="en-US" sz="4400" lang="en-US"/>
              <a:t> (</a:t>
            </a:r>
            <a:r>
              <a:rPr altLang="en-US" sz="4400" lang="en-IN"/>
              <a:t>আনুমানিক</a:t>
            </a:r>
            <a:r>
              <a:rPr altLang="en-US" sz="4400" lang="en-US"/>
              <a:t> ১</a:t>
            </a:r>
            <a:r>
              <a:rPr altLang="en-US" sz="4400" lang="en-IN"/>
              <a:t>৮</a:t>
            </a:r>
            <a:r>
              <a:rPr altLang="en-US" sz="4400" lang="en-IN"/>
              <a:t>১</a:t>
            </a:r>
            <a:r>
              <a:rPr altLang="en-US" sz="4400" lang="en-IN"/>
              <a:t>৩</a:t>
            </a:r>
            <a:r>
              <a:rPr altLang="en-US" sz="4400" lang="en-US"/>
              <a:t>,</a:t>
            </a:r>
            <a:r>
              <a:rPr altLang="en-US" sz="4400" lang="en-US"/>
              <a:t> মুদ্রিত</a:t>
            </a:r>
            <a:r>
              <a:rPr altLang="en-US" sz="4400" lang="en-US"/>
              <a:t> 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৩</a:t>
            </a:r>
            <a:r>
              <a:rPr altLang="en-US" sz="4400" lang="en-IN"/>
              <a:t>৩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রাজাবলি</a:t>
            </a:r>
            <a:r>
              <a:rPr altLang="en-US" sz="4400" lang="en-US"/>
              <a:t>'</a:t>
            </a:r>
            <a:r>
              <a:rPr altLang="en-US" sz="4400" lang="en-US"/>
              <a:t> হল</a:t>
            </a:r>
            <a:r>
              <a:rPr altLang="en-US" sz="4400" lang="en-US"/>
              <a:t> বাঙালির</a:t>
            </a:r>
            <a:r>
              <a:rPr altLang="en-US" sz="4400" lang="en-US"/>
              <a:t> লেখা</a:t>
            </a:r>
            <a:r>
              <a:rPr altLang="en-US" sz="4400" lang="en-US"/>
              <a:t> প্রথম</a:t>
            </a:r>
            <a:r>
              <a:rPr altLang="en-US" sz="4400" lang="en-US"/>
              <a:t> ইতিহাস</a:t>
            </a:r>
            <a:r>
              <a:rPr altLang="en-US" sz="4400" lang="en-US"/>
              <a:t> </a:t>
            </a:r>
            <a:r>
              <a:rPr altLang="en-US" sz="4400" lang="en-IN"/>
              <a:t>এ</a:t>
            </a:r>
            <a:r>
              <a:rPr altLang="en-US" sz="4400" lang="en-IN"/>
              <a:t>বং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প্রবোধ</a:t>
            </a:r>
            <a:r>
              <a:rPr altLang="en-US" sz="4400" lang="en-US"/>
              <a:t> চন্দ্রিকা</a:t>
            </a:r>
            <a:r>
              <a:rPr altLang="en-US" sz="4400" lang="en-US"/>
              <a:t>'</a:t>
            </a:r>
            <a:r>
              <a:rPr altLang="en-US" sz="4400" lang="en-IN"/>
              <a:t>গ্রন্থট</a:t>
            </a:r>
            <a:r>
              <a:rPr altLang="en-US" sz="4400" lang="en-IN"/>
              <a:t>ি</a:t>
            </a:r>
            <a:r>
              <a:rPr altLang="en-US" sz="4400" lang="en-IN"/>
              <a:t> দীর্ঘদিন</a:t>
            </a:r>
            <a:r>
              <a:rPr altLang="en-US" sz="4400" lang="en-US"/>
              <a:t> কলকাতা</a:t>
            </a:r>
            <a:r>
              <a:rPr altLang="en-US" sz="4400" lang="en-US"/>
              <a:t> বিশ্ববিদ্যালয়ে</a:t>
            </a:r>
            <a:r>
              <a:rPr altLang="en-US" sz="4400" lang="en-US"/>
              <a:t> পাঠ্য</a:t>
            </a:r>
            <a:r>
              <a:rPr altLang="en-US" sz="4400" lang="en-US"/>
              <a:t> </a:t>
            </a:r>
            <a:r>
              <a:rPr altLang="en-US" sz="4400" lang="en-IN"/>
              <a:t>ছিল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রামরাম বসু</a:t>
            </a:r>
            <a:endParaRPr lang="en-IN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altLang="en-US" sz="4400" lang="en-IN"/>
              <a:t>বাংলা</a:t>
            </a:r>
            <a:r>
              <a:rPr altLang="en-US" sz="4400" lang="en-US"/>
              <a:t> গদ্যের</a:t>
            </a:r>
            <a:r>
              <a:rPr altLang="en-US" sz="4400" lang="en-US"/>
              <a:t> প্রথম</a:t>
            </a:r>
            <a:r>
              <a:rPr altLang="en-US" sz="4400" lang="en-US"/>
              <a:t> </a:t>
            </a:r>
            <a:r>
              <a:rPr altLang="en-US" sz="4400" lang="en-IN"/>
              <a:t>লেখকদের</a:t>
            </a:r>
            <a:r>
              <a:rPr altLang="en-US" sz="4400" lang="en-US"/>
              <a:t> মধ্যে</a:t>
            </a:r>
            <a:r>
              <a:rPr altLang="en-US" sz="4400" lang="en-US"/>
              <a:t> অন্যতম</a:t>
            </a:r>
            <a:r>
              <a:rPr altLang="en-US" sz="4400" lang="en-US"/>
              <a:t> রাম রাম</a:t>
            </a:r>
            <a:r>
              <a:rPr altLang="en-US" sz="4400" lang="en-US"/>
              <a:t> </a:t>
            </a:r>
            <a:r>
              <a:rPr altLang="en-US" sz="4400" lang="en-IN"/>
              <a:t>ব</a:t>
            </a:r>
            <a:r>
              <a:rPr altLang="en-US" sz="4400" lang="en-IN"/>
              <a:t>স</a:t>
            </a:r>
            <a:r>
              <a:rPr altLang="en-US" sz="4400" lang="en-IN"/>
              <a:t>ু</a:t>
            </a:r>
            <a:r>
              <a:rPr altLang="en-US" sz="4400" lang="en-IN"/>
              <a:t>।</a:t>
            </a:r>
            <a:r>
              <a:rPr altLang="en-US" sz="4400" lang="en-US"/>
              <a:t> রাম</a:t>
            </a:r>
            <a:r>
              <a:rPr altLang="en-US" sz="4400" lang="en-IN"/>
              <a:t>রাম</a:t>
            </a:r>
            <a:r>
              <a:rPr altLang="en-US" sz="4400" lang="en-US"/>
              <a:t> বসুর</a:t>
            </a:r>
            <a:r>
              <a:rPr altLang="en-US" sz="4400" lang="en-US"/>
              <a:t> লেখা</a:t>
            </a:r>
            <a:r>
              <a:rPr altLang="en-US" sz="4400" lang="en-US"/>
              <a:t> গ্রন্থ</a:t>
            </a:r>
            <a:r>
              <a:rPr altLang="en-US" sz="4400" lang="en-US"/>
              <a:t> দু</a:t>
            </a:r>
            <a:r>
              <a:rPr altLang="en-US" sz="4400" lang="en-US"/>
              <a:t>'</a:t>
            </a:r>
            <a:r>
              <a:rPr altLang="en-US" sz="4400" lang="en-US"/>
              <a:t>টি হল</a:t>
            </a:r>
            <a:r>
              <a:rPr altLang="en-US" sz="4400" lang="en-US"/>
              <a:t>-</a:t>
            </a:r>
            <a:r>
              <a:rPr altLang="en-US" sz="4400" lang="en-US"/>
              <a:t> </a:t>
            </a:r>
            <a:r>
              <a:rPr altLang="en-US" sz="4400" lang="en-IN"/>
              <a:t>রাজা</a:t>
            </a:r>
            <a:r>
              <a:rPr altLang="en-US" sz="4400" lang="en-US"/>
              <a:t> প্রতাপাদিত্য</a:t>
            </a:r>
            <a:r>
              <a:rPr altLang="en-US" sz="4400" lang="en-US"/>
              <a:t> চরিত্র</a:t>
            </a:r>
            <a:r>
              <a:rPr altLang="en-US" sz="4400" lang="en-US"/>
              <a:t>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১</a:t>
            </a:r>
            <a:r>
              <a:rPr altLang="en-US" sz="4400" lang="en-US"/>
              <a:t>)</a:t>
            </a:r>
            <a:r>
              <a:rPr altLang="en-US" sz="4400" lang="en-US"/>
              <a:t> এবং </a:t>
            </a:r>
            <a:r>
              <a:rPr altLang="en-US" sz="4400" lang="en-IN"/>
              <a:t>ল</a:t>
            </a:r>
            <a:r>
              <a:rPr altLang="en-US" sz="4400" lang="en-IN"/>
              <a:t>ি</a:t>
            </a:r>
            <a:r>
              <a:rPr altLang="en-US" sz="4400" lang="en-IN"/>
              <a:t>প</a:t>
            </a:r>
            <a:r>
              <a:rPr altLang="en-US" sz="4400" lang="en-IN"/>
              <a:t>ি</a:t>
            </a:r>
            <a:r>
              <a:rPr altLang="en-US" sz="4400" lang="en-US"/>
              <a:t>মালা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২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IN"/>
              <a:t>রাজা</a:t>
            </a:r>
            <a:r>
              <a:rPr altLang="en-US" sz="4400" lang="en-US"/>
              <a:t> প্রতাপাদিত্য</a:t>
            </a:r>
            <a:r>
              <a:rPr altLang="en-US" sz="4400" lang="en-US"/>
              <a:t> চরিত্র</a:t>
            </a:r>
            <a:r>
              <a:rPr altLang="en-US" sz="4400" lang="en-US"/>
              <a:t>'</a:t>
            </a:r>
            <a:r>
              <a:rPr altLang="en-US" sz="4400" lang="en-US"/>
              <a:t> </a:t>
            </a:r>
            <a:r>
              <a:rPr altLang="en-US" sz="4400" lang="en-IN"/>
              <a:t>বাঙালির</a:t>
            </a:r>
            <a:r>
              <a:rPr altLang="en-US" sz="4400" lang="en-US"/>
              <a:t> লেখা</a:t>
            </a:r>
            <a:r>
              <a:rPr altLang="en-US" sz="4400" lang="en-US"/>
              <a:t> প্রথম</a:t>
            </a:r>
            <a:r>
              <a:rPr altLang="en-US" sz="4400" lang="en-US"/>
              <a:t> মুদ্রিত</a:t>
            </a:r>
            <a:r>
              <a:rPr altLang="en-US" sz="4400" lang="en-US"/>
              <a:t> গদ্য</a:t>
            </a:r>
            <a:r>
              <a:rPr altLang="en-US" sz="4400" lang="en-US"/>
              <a:t> গ্রন্থ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US"/>
              <a:t>'</a:t>
            </a:r>
            <a:r>
              <a:rPr altLang="en-US" sz="4400" lang="en-US"/>
              <a:t>লিপিমালা</a:t>
            </a:r>
            <a:r>
              <a:rPr altLang="en-US" sz="4400" lang="en-US"/>
              <a:t>'</a:t>
            </a:r>
            <a:r>
              <a:rPr altLang="en-US" sz="4400" lang="en-US"/>
              <a:t>-</a:t>
            </a:r>
            <a:r>
              <a:rPr altLang="en-US" sz="4400" lang="en-US"/>
              <a:t> </a:t>
            </a:r>
            <a:r>
              <a:rPr altLang="en-US" sz="4400" lang="en-IN"/>
              <a:t>৪</a:t>
            </a:r>
            <a:r>
              <a:rPr altLang="en-US" sz="4400" lang="en-IN"/>
              <a:t>০</a:t>
            </a:r>
            <a:r>
              <a:rPr altLang="en-US" sz="4400" lang="en-IN"/>
              <a:t>ট</a:t>
            </a:r>
            <a:r>
              <a:rPr altLang="en-US" sz="4400" lang="en-IN"/>
              <a:t>ি</a:t>
            </a:r>
            <a:r>
              <a:rPr altLang="en-US" sz="4400" lang="en-US"/>
              <a:t> </a:t>
            </a:r>
            <a:r>
              <a:rPr altLang="en-US" sz="4400" lang="en-IN"/>
              <a:t>লিপ</a:t>
            </a:r>
            <a:r>
              <a:rPr altLang="en-US" sz="4400" lang="en-IN"/>
              <a:t>ি</a:t>
            </a:r>
            <a:r>
              <a:rPr altLang="en-US" sz="4400" lang="en-US"/>
              <a:t> বা</a:t>
            </a:r>
            <a:r>
              <a:rPr altLang="en-US" sz="4400" lang="en-US"/>
              <a:t> চিঠির</a:t>
            </a:r>
            <a:r>
              <a:rPr altLang="en-US" sz="4400" lang="en-US"/>
              <a:t> সংকলন</a:t>
            </a:r>
            <a:r>
              <a:rPr altLang="en-US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গোলকনাথ</a:t>
            </a:r>
            <a:r>
              <a:rPr altLang="en-US" sz="6000" lang="en-US">
                <a:solidFill>
                  <a:srgbClr val="BF0000"/>
                </a:solidFill>
              </a:rPr>
              <a:t> শর্মা</a:t>
            </a:r>
            <a:endParaRPr lang="en-IN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 indent="0" marL="0">
              <a:buNone/>
            </a:pPr>
            <a:r>
              <a:rPr altLang="en-US" sz="4400" lang="en-IN"/>
              <a:t>সংস্কৃতে</a:t>
            </a:r>
            <a:r>
              <a:rPr altLang="en-US" sz="4400" lang="en-US"/>
              <a:t> প</a:t>
            </a:r>
            <a:r>
              <a:rPr altLang="en-US" sz="4400" lang="en-IN"/>
              <a:t>ণ</a:t>
            </a:r>
            <a:r>
              <a:rPr altLang="en-US" sz="4400" lang="en-IN"/>
              <a:t>্</a:t>
            </a:r>
            <a:r>
              <a:rPr altLang="en-US" sz="4400" lang="en-IN"/>
              <a:t>ড</a:t>
            </a:r>
            <a:r>
              <a:rPr altLang="en-US" sz="4400" lang="en-IN"/>
              <a:t>ি</a:t>
            </a:r>
            <a:r>
              <a:rPr altLang="en-US" sz="4400" lang="en-US"/>
              <a:t>ত</a:t>
            </a:r>
            <a:r>
              <a:rPr altLang="en-US" sz="4400" lang="en-US"/>
              <a:t> </a:t>
            </a:r>
            <a:r>
              <a:rPr altLang="en-US" sz="4400" lang="en-IN"/>
              <a:t>গোলকনাথ</a:t>
            </a:r>
            <a:r>
              <a:rPr altLang="en-US" sz="4400" lang="en-US"/>
              <a:t> শর্মা</a:t>
            </a:r>
            <a:r>
              <a:rPr altLang="en-US" sz="4400" lang="en-US"/>
              <a:t> </a:t>
            </a:r>
            <a:r>
              <a:rPr altLang="en-US" sz="4400" lang="en-US"/>
              <a:t> </a:t>
            </a:r>
            <a:r>
              <a:rPr altLang="en-US" sz="4400" lang="en-IN"/>
              <a:t>ফোর্ট উইলিয়াম</a:t>
            </a:r>
            <a:r>
              <a:rPr altLang="en-US" sz="4400" lang="en-US"/>
              <a:t> কলেজের</a:t>
            </a:r>
            <a:r>
              <a:rPr altLang="en-US" sz="4400" lang="en-US"/>
              <a:t> সঙ্গে</a:t>
            </a:r>
            <a:r>
              <a:rPr altLang="en-US" sz="4400" lang="en-US"/>
              <a:t> সরাসরি</a:t>
            </a:r>
            <a:r>
              <a:rPr altLang="en-US" sz="4400" lang="en-US"/>
              <a:t> যুক্ত</a:t>
            </a:r>
            <a:r>
              <a:rPr altLang="en-US" sz="4400" lang="en-US"/>
              <a:t> না</a:t>
            </a:r>
            <a:r>
              <a:rPr altLang="en-US" sz="4400" lang="en-US"/>
              <a:t> থাকলেও</a:t>
            </a:r>
            <a:r>
              <a:rPr altLang="en-US" sz="4400" lang="en-US"/>
              <a:t> </a:t>
            </a:r>
            <a:r>
              <a:rPr altLang="en-US" sz="4400" lang="en-IN"/>
              <a:t>ত</a:t>
            </a:r>
            <a:r>
              <a:rPr altLang="en-US" sz="4400" lang="en-IN"/>
              <a:t>ি</a:t>
            </a:r>
            <a:r>
              <a:rPr altLang="en-US" sz="4400" lang="en-IN"/>
              <a:t>নি</a:t>
            </a:r>
            <a:r>
              <a:rPr altLang="en-US" sz="4400" lang="en-US"/>
              <a:t> </a:t>
            </a:r>
            <a:r>
              <a:rPr altLang="en-US" sz="4400" lang="en-IN"/>
              <a:t>ছিলেন</a:t>
            </a:r>
            <a:r>
              <a:rPr altLang="en-US" sz="4400" lang="en-US"/>
              <a:t> কেরি সাহেবের</a:t>
            </a:r>
            <a:r>
              <a:rPr altLang="en-US" sz="4400" lang="en-US"/>
              <a:t> সংস্কৃতের</a:t>
            </a:r>
            <a:r>
              <a:rPr altLang="en-US" sz="4400" lang="en-US"/>
              <a:t> শিক্ষক</a:t>
            </a:r>
            <a:r>
              <a:rPr altLang="en-US" sz="4400" lang="en-IN"/>
              <a:t>।</a:t>
            </a:r>
            <a:r>
              <a:rPr altLang="en-US" sz="4400" lang="en-US"/>
              <a:t> সংস্কৃত</a:t>
            </a:r>
            <a:r>
              <a:rPr altLang="en-US" sz="4400" lang="en-US"/>
              <a:t> হিতোপদেশ</a:t>
            </a:r>
            <a:r>
              <a:rPr altLang="en-US" sz="4400" lang="en-US"/>
              <a:t> গল্প</a:t>
            </a:r>
            <a:r>
              <a:rPr altLang="en-US" sz="4400" lang="en-US"/>
              <a:t> থেকে</a:t>
            </a:r>
            <a:r>
              <a:rPr altLang="en-US" sz="4400" lang="en-US"/>
              <a:t> কিছু</a:t>
            </a:r>
            <a:r>
              <a:rPr altLang="en-US" sz="4400" lang="en-US"/>
              <a:t> গল্পের</a:t>
            </a:r>
            <a:r>
              <a:rPr altLang="en-US" sz="4400" lang="en-US"/>
              <a:t> অনুবাদ</a:t>
            </a:r>
            <a:r>
              <a:rPr altLang="en-US" sz="4400" lang="en-US"/>
              <a:t> করেছিলে</a:t>
            </a:r>
            <a:r>
              <a:rPr altLang="en-US" sz="4400" lang="en-IN"/>
              <a:t>ন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r>
              <a:rPr altLang="en-US" sz="4400" lang="en-IN"/>
              <a:t>তাঁর</a:t>
            </a:r>
            <a:r>
              <a:rPr altLang="en-US" sz="4400" lang="en-US"/>
              <a:t> লেখা</a:t>
            </a:r>
            <a:r>
              <a:rPr altLang="en-US" sz="4400" lang="en-US"/>
              <a:t> গ্রন্থটি</a:t>
            </a:r>
            <a:r>
              <a:rPr altLang="en-US" sz="4400" lang="en-US"/>
              <a:t> হল</a:t>
            </a:r>
            <a:r>
              <a:rPr altLang="en-US" sz="4400" lang="en-US"/>
              <a:t>-</a:t>
            </a:r>
            <a:r>
              <a:rPr altLang="en-US" sz="4400" lang="en-IN"/>
              <a:t>হিতোপদেশ</a:t>
            </a:r>
            <a:r>
              <a:rPr altLang="en-US" sz="4400" lang="en-US"/>
              <a:t> (</a:t>
            </a:r>
            <a:r>
              <a:rPr altLang="en-US" sz="4400" lang="en-IN"/>
              <a:t>১</a:t>
            </a:r>
            <a:r>
              <a:rPr altLang="en-US" sz="4400" lang="en-IN"/>
              <a:t>৮</a:t>
            </a:r>
            <a:r>
              <a:rPr altLang="en-US" sz="4400" lang="en-IN"/>
              <a:t>০</a:t>
            </a:r>
            <a:r>
              <a:rPr altLang="en-US" sz="4400" lang="en-IN"/>
              <a:t>২</a:t>
            </a:r>
            <a:r>
              <a:rPr altLang="en-US" sz="4400" lang="en-US"/>
              <a:t>)</a:t>
            </a:r>
            <a:r>
              <a:rPr altLang="en-US" sz="4400" lang="en-IN"/>
              <a:t>।</a:t>
            </a:r>
            <a:r>
              <a:rPr altLang="en-US" sz="4400"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US">
                <a:solidFill>
                  <a:srgbClr val="BF0000"/>
                </a:solidFill>
              </a:rPr>
              <a:t> </a:t>
            </a:r>
            <a:r>
              <a:rPr altLang="en-US" sz="6000" lang="en-IN">
                <a:solidFill>
                  <a:srgbClr val="BF0000"/>
                </a:solidFill>
              </a:rPr>
              <a:t>তারিণীচরণ</a:t>
            </a:r>
            <a:r>
              <a:rPr altLang="en-US" sz="6000" lang="en-US">
                <a:solidFill>
                  <a:srgbClr val="BF0000"/>
                </a:solidFill>
              </a:rPr>
              <a:t> মিত্র</a:t>
            </a:r>
            <a:endParaRPr lang="en-IN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indent="0" marL="0">
              <a:buNone/>
            </a:pPr>
            <a:r>
              <a:rPr altLang="en-US" sz="4400" lang="en-IN"/>
              <a:t>ফোর্ট উইলিয়াম</a:t>
            </a:r>
            <a:r>
              <a:rPr altLang="en-US" sz="4400" lang="en-US"/>
              <a:t> কলেজের</a:t>
            </a:r>
            <a:r>
              <a:rPr altLang="en-US" sz="4400" lang="en-US"/>
              <a:t> হিন্দি</a:t>
            </a:r>
            <a:r>
              <a:rPr altLang="en-US" sz="4400" lang="en-US"/>
              <a:t> বিভাগে</a:t>
            </a:r>
            <a:r>
              <a:rPr altLang="en-US" sz="4400" lang="en-US"/>
              <a:t> মুন্স</a:t>
            </a:r>
            <a:r>
              <a:rPr altLang="en-US" sz="4400" lang="en-IN"/>
              <a:t>ী</a:t>
            </a:r>
            <a:r>
              <a:rPr altLang="en-US" sz="4400" lang="en-US"/>
              <a:t>রূপে যোগ</a:t>
            </a:r>
            <a:r>
              <a:rPr altLang="en-US" sz="4400" lang="en-US"/>
              <a:t> দেন</a:t>
            </a:r>
            <a:r>
              <a:rPr altLang="en-US" sz="4400" lang="en-IN"/>
              <a:t>।</a:t>
            </a:r>
            <a:r>
              <a:rPr altLang="en-US" sz="4400" lang="en-US"/>
              <a:t> বাংলা</a:t>
            </a:r>
            <a:r>
              <a:rPr altLang="en-US" sz="4400" lang="en-US"/>
              <a:t> হিন্দি</a:t>
            </a:r>
            <a:r>
              <a:rPr altLang="en-US" sz="4400" lang="en-US"/>
              <a:t> ও উর্দু</a:t>
            </a:r>
            <a:r>
              <a:rPr altLang="en-US" sz="4400" lang="en-US"/>
              <a:t> ভাষায়</a:t>
            </a:r>
            <a:r>
              <a:rPr altLang="en-US" sz="4400" lang="en-US"/>
              <a:t> </a:t>
            </a:r>
            <a:r>
              <a:rPr altLang="en-US" sz="4400" lang="en-IN"/>
              <a:t>তাঁর</a:t>
            </a:r>
            <a:r>
              <a:rPr altLang="en-US" sz="4400" lang="en-US"/>
              <a:t> </a:t>
            </a:r>
            <a:r>
              <a:rPr altLang="en-US" sz="4400" lang="en-IN"/>
              <a:t>দ</a:t>
            </a:r>
            <a:r>
              <a:rPr altLang="en-US" sz="4400" lang="en-IN"/>
              <a:t>খ</a:t>
            </a:r>
            <a:r>
              <a:rPr altLang="en-US" sz="4400" lang="en-IN"/>
              <a:t>ল</a:t>
            </a:r>
            <a:r>
              <a:rPr altLang="en-US" sz="4400" lang="en-US"/>
              <a:t> </a:t>
            </a:r>
            <a:r>
              <a:rPr altLang="en-US" sz="4400" lang="en-US"/>
              <a:t>ছিল</a:t>
            </a:r>
            <a:r>
              <a:rPr altLang="en-US" sz="4400" lang="en-IN"/>
              <a:t>।</a:t>
            </a:r>
            <a:r>
              <a:rPr altLang="en-US" b="1" sz="4400" lang="en-US"/>
              <a:t> </a:t>
            </a:r>
            <a:r>
              <a:rPr altLang="en-US" b="0" sz="4400" lang="en-IN"/>
              <a:t>তার লেখা</a:t>
            </a:r>
            <a:r>
              <a:rPr altLang="en-US" b="0" sz="4400" lang="en-US"/>
              <a:t> গ্রন্থ</a:t>
            </a:r>
            <a:r>
              <a:rPr altLang="en-US" b="0" sz="4400" lang="en-US"/>
              <a:t>-</a:t>
            </a:r>
            <a:r>
              <a:rPr altLang="en-US" b="0" sz="4400" lang="en-IN"/>
              <a:t>ও</a:t>
            </a:r>
            <a:r>
              <a:rPr altLang="en-US" b="0" sz="4400" lang="en-IN"/>
              <a:t>রিয়েন্টাল</a:t>
            </a:r>
            <a:r>
              <a:rPr altLang="en-US" b="0" sz="4400" lang="en-US"/>
              <a:t> ফেবুলিস্ট</a:t>
            </a:r>
            <a:r>
              <a:rPr altLang="en-US" b="0" sz="4400" lang="en-US"/>
              <a:t>(</a:t>
            </a:r>
            <a:r>
              <a:rPr altLang="en-US" b="0" sz="4400" lang="en-IN"/>
              <a:t>১</a:t>
            </a:r>
            <a:r>
              <a:rPr altLang="en-US" b="0" sz="4400" lang="en-IN"/>
              <a:t>৮</a:t>
            </a:r>
            <a:r>
              <a:rPr altLang="en-US" b="0" sz="4400" lang="en-IN"/>
              <a:t>০</a:t>
            </a:r>
            <a:r>
              <a:rPr altLang="en-US" b="0" sz="4400" lang="en-IN"/>
              <a:t>৩</a:t>
            </a:r>
            <a:r>
              <a:rPr altLang="en-US" b="0" sz="4400" lang="en-US"/>
              <a:t>)</a:t>
            </a:r>
            <a:r>
              <a:rPr altLang="en-US" b="0" sz="4400" lang="en-IN"/>
              <a:t>।</a:t>
            </a:r>
            <a:r>
              <a:rPr altLang="en-US" b="0" sz="4400" lang="en-US"/>
              <a:t> গ্রন্থটি ঈশপ</a:t>
            </a:r>
            <a:r>
              <a:rPr altLang="en-US" b="0" sz="4400" lang="en-IN"/>
              <a:t>স</a:t>
            </a:r>
            <a:r>
              <a:rPr altLang="en-US" b="0" sz="4400" lang="en-IN"/>
              <a:t>্</a:t>
            </a:r>
            <a:r>
              <a:rPr altLang="en-US" b="0" sz="4400" lang="en-US"/>
              <a:t> ফেব</a:t>
            </a:r>
            <a:r>
              <a:rPr altLang="en-US" b="0" sz="4400" lang="en-IN"/>
              <a:t>ল</a:t>
            </a:r>
            <a:r>
              <a:rPr altLang="en-US" b="0" sz="4400" lang="en-IN"/>
              <a:t>্</a:t>
            </a:r>
            <a:r>
              <a:rPr altLang="en-US" b="0" sz="4400" lang="en-IN"/>
              <a:t>স</a:t>
            </a:r>
            <a:r>
              <a:rPr altLang="en-US" b="0" sz="4400" lang="en-IN"/>
              <a:t>ে</a:t>
            </a:r>
            <a:r>
              <a:rPr altLang="en-US" b="0" sz="4400" lang="en-IN"/>
              <a:t>র</a:t>
            </a:r>
            <a:r>
              <a:rPr altLang="en-US" b="0" sz="4400" lang="en-US"/>
              <a:t> অনুবাদ</a:t>
            </a:r>
            <a:r>
              <a:rPr altLang="en-US" b="0" sz="4400" lang="en-IN"/>
              <a:t>।</a:t>
            </a:r>
            <a:r>
              <a:rPr altLang="en-US" b="0" sz="4400" lang="en-US"/>
              <a:t> তাঁর</a:t>
            </a:r>
            <a:r>
              <a:rPr altLang="en-US" b="0" sz="4400" lang="en-US"/>
              <a:t> </a:t>
            </a:r>
            <a:r>
              <a:rPr altLang="en-US" b="0" sz="4400" lang="en-IN"/>
              <a:t>এই</a:t>
            </a:r>
            <a:r>
              <a:rPr altLang="en-US" b="0" sz="4400" lang="en-US"/>
              <a:t> গ্রন্থে</a:t>
            </a:r>
            <a:r>
              <a:rPr altLang="en-US" b="0" sz="4400" lang="en-IN"/>
              <a:t>  যতি</a:t>
            </a:r>
            <a:r>
              <a:rPr altLang="en-US" b="0" sz="4400" lang="en-US"/>
              <a:t> </a:t>
            </a:r>
            <a:r>
              <a:rPr altLang="en-US" b="0" sz="4400" lang="en-IN"/>
              <a:t>চিহ্নের ব্যবহার</a:t>
            </a:r>
            <a:r>
              <a:rPr altLang="en-US" b="0" sz="4400" lang="en-US"/>
              <a:t> </a:t>
            </a:r>
            <a:r>
              <a:rPr altLang="en-US" b="0" sz="4400" lang="en-IN"/>
              <a:t>প্রথম</a:t>
            </a:r>
            <a:r>
              <a:rPr altLang="en-US" b="0" sz="4400" lang="en-US"/>
              <a:t> দেখা যায়</a:t>
            </a:r>
            <a:r>
              <a:rPr altLang="en-US" b="0" sz="4400" lang="en-IN"/>
              <a:t> </a:t>
            </a:r>
            <a:r>
              <a:rPr altLang="en-US" b="0" sz="4400" lang="en-IN"/>
              <a:t>।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Note 4</dc:creator>
  <dcterms:created xsi:type="dcterms:W3CDTF">2015-05-11T22:30:45Z</dcterms:created>
  <dcterms:modified xsi:type="dcterms:W3CDTF">2021-09-20T04:35:31Z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0ac20998f37c4e8daebecf9e6bf13b7b</vt:lpwstr>
  </property>
</Properties>
</file>